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0"/>
  </p:notesMasterIdLst>
  <p:sldIdLst>
    <p:sldId id="256" r:id="rId2"/>
    <p:sldId id="257" r:id="rId3"/>
    <p:sldId id="260" r:id="rId4"/>
    <p:sldId id="261" r:id="rId5"/>
    <p:sldId id="307" r:id="rId6"/>
    <p:sldId id="268" r:id="rId7"/>
    <p:sldId id="262" r:id="rId8"/>
    <p:sldId id="271" r:id="rId9"/>
    <p:sldId id="264" r:id="rId10"/>
    <p:sldId id="269" r:id="rId11"/>
    <p:sldId id="270" r:id="rId12"/>
    <p:sldId id="284" r:id="rId13"/>
    <p:sldId id="277" r:id="rId14"/>
    <p:sldId id="279" r:id="rId15"/>
    <p:sldId id="278" r:id="rId16"/>
    <p:sldId id="273" r:id="rId17"/>
    <p:sldId id="274" r:id="rId18"/>
    <p:sldId id="275" r:id="rId19"/>
    <p:sldId id="276" r:id="rId20"/>
    <p:sldId id="280" r:id="rId21"/>
    <p:sldId id="281" r:id="rId22"/>
    <p:sldId id="285" r:id="rId23"/>
    <p:sldId id="286" r:id="rId24"/>
    <p:sldId id="266" r:id="rId25"/>
    <p:sldId id="283" r:id="rId26"/>
    <p:sldId id="282" r:id="rId27"/>
    <p:sldId id="295" r:id="rId28"/>
    <p:sldId id="296" r:id="rId29"/>
    <p:sldId id="294" r:id="rId30"/>
    <p:sldId id="291" r:id="rId31"/>
    <p:sldId id="293" r:id="rId32"/>
    <p:sldId id="297" r:id="rId33"/>
    <p:sldId id="298" r:id="rId34"/>
    <p:sldId id="299" r:id="rId35"/>
    <p:sldId id="301" r:id="rId36"/>
    <p:sldId id="305" r:id="rId37"/>
    <p:sldId id="302" r:id="rId38"/>
    <p:sldId id="306" r:id="rId39"/>
  </p:sldIdLst>
  <p:sldSz cx="9144000" cy="6858000" type="screen4x3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89DA"/>
    <a:srgbClr val="D947C4"/>
    <a:srgbClr val="12007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5" autoAdjust="0"/>
    <p:restoredTop sz="90929"/>
  </p:normalViewPr>
  <p:slideViewPr>
    <p:cSldViewPr>
      <p:cViewPr>
        <p:scale>
          <a:sx n="66" d="100"/>
          <a:sy n="66" d="100"/>
        </p:scale>
        <p:origin x="-1626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mjmendez\Configuraci&#243;n%20local\Archivos%20temporales%20de%20Internet\Content.Outlook\XLTIFNVF\Computo%20Madurez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cmaturana\Escritorio\Proyectos%20Dir%20Estudios\Actividades%202011\Estudio%20Nacional\Analisis%20de%20datos%20con%20Tablas\Estudio%20Nacional%202011_sin%20expansor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gorman\Desktop\Carolina\Consejo\Estudio%20Nacional%202011\Copia%20de%20Estudio%20Nacional%202011_sin%20expansorv3(1).xls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4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strRef>
              <c:f>Hoja1!$F$4</c:f>
              <c:strCache>
                <c:ptCount val="1"/>
                <c:pt idx="0">
                  <c:v>Evaluación Final</c:v>
                </c:pt>
              </c:strCache>
            </c:strRef>
          </c:tx>
          <c:cat>
            <c:strRef>
              <c:f>Hoja1!$A$5:$A$40</c:f>
              <c:strCache>
                <c:ptCount val="36"/>
                <c:pt idx="0">
                  <c:v>6.5 Definición de Políticas Institucionales</c:v>
                </c:pt>
                <c:pt idx="1">
                  <c:v>7.4 Gestión de Archivo</c:v>
                </c:pt>
                <c:pt idx="2">
                  <c:v>2.3 Gestión de Campañas</c:v>
                </c:pt>
                <c:pt idx="3">
                  <c:v>2.4 Generación de Publicaciones</c:v>
                </c:pt>
                <c:pt idx="4">
                  <c:v>1.1  Generación de Recomendación</c:v>
                </c:pt>
                <c:pt idx="5">
                  <c:v>6.4 Auditoria Interna</c:v>
                </c:pt>
                <c:pt idx="6">
                  <c:v>1.2  Generación de Instrucción General</c:v>
                </c:pt>
                <c:pt idx="7">
                  <c:v>8.1 Relación Con Medios</c:v>
                </c:pt>
                <c:pt idx="8">
                  <c:v>8.2 Actualización Página Web</c:v>
                </c:pt>
                <c:pt idx="9">
                  <c:v>3.1 Verificación de Cumplimiento Decisiones</c:v>
                </c:pt>
                <c:pt idx="10">
                  <c:v>8.3 Gestión Red de Instituciones Colaboradoras</c:v>
                </c:pt>
                <c:pt idx="11">
                  <c:v>9.7 Soporte a Usuarios TI</c:v>
                </c:pt>
                <c:pt idx="12">
                  <c:v>8.4 Comunicación Interna</c:v>
                </c:pt>
                <c:pt idx="13">
                  <c:v>9.4 Secretaría Técnica</c:v>
                </c:pt>
                <c:pt idx="14">
                  <c:v>5.1 Tramitación de Casos</c:v>
                </c:pt>
                <c:pt idx="15">
                  <c:v>6.3 Gestión de Calidad</c:v>
                </c:pt>
                <c:pt idx="16">
                  <c:v>7.1 Generación de Reporte Periódico</c:v>
                </c:pt>
                <c:pt idx="17">
                  <c:v>7.2 Generación de Reporte a Pedido</c:v>
                </c:pt>
                <c:pt idx="18">
                  <c:v>7.3 Generación de Reportes de Inteligencia de Negocio</c:v>
                </c:pt>
                <c:pt idx="19">
                  <c:v>4.2 Gestión Red de Enlances</c:v>
                </c:pt>
                <c:pt idx="20">
                  <c:v>2.1   Realización y Publicación de Estudios</c:v>
                </c:pt>
                <c:pt idx="21">
                  <c:v>3.4 Auditoría de Derecho de Acceso a la Información</c:v>
                </c:pt>
                <c:pt idx="22">
                  <c:v>4.4 Solicitud de Acceso a la Información</c:v>
                </c:pt>
                <c:pt idx="23">
                  <c:v>9.2 Finanzas</c:v>
                </c:pt>
                <c:pt idx="24">
                  <c:v>2.2 Capacitación Clientes</c:v>
                </c:pt>
                <c:pt idx="25">
                  <c:v>4.3  Tratamiento de Producto No Conforme</c:v>
                </c:pt>
                <c:pt idx="26">
                  <c:v>9.6 Gestión de Infraestructura</c:v>
                </c:pt>
                <c:pt idx="27">
                  <c:v>6.2 Control de Gestión</c:v>
                </c:pt>
                <c:pt idx="28">
                  <c:v>9.1 Compras </c:v>
                </c:pt>
                <c:pt idx="29">
                  <c:v>5.3 Defensa de Reclamo de Ilegabilidad</c:v>
                </c:pt>
                <c:pt idx="30">
                  <c:v>6.1 Planificación</c:v>
                </c:pt>
                <c:pt idx="31">
                  <c:v>3.2 Fiscalización de Transparencia Activa</c:v>
                </c:pt>
                <c:pt idx="32">
                  <c:v>9.3 Gestión Personas</c:v>
                </c:pt>
                <c:pt idx="33">
                  <c:v>Admisibilidad</c:v>
                </c:pt>
                <c:pt idx="34">
                  <c:v>4.1 Atención de Consultas</c:v>
                </c:pt>
                <c:pt idx="35">
                  <c:v>9.5. Gestión de Sistemas</c:v>
                </c:pt>
              </c:strCache>
            </c:strRef>
          </c:cat>
          <c:val>
            <c:numRef>
              <c:f>Hoja1!$F$5:$F$40</c:f>
              <c:numCache>
                <c:formatCode>0.00%</c:formatCode>
                <c:ptCount val="36"/>
                <c:pt idx="0">
                  <c:v>0.25</c:v>
                </c:pt>
                <c:pt idx="1">
                  <c:v>0.30000000000000032</c:v>
                </c:pt>
                <c:pt idx="2">
                  <c:v>0.32500000000000107</c:v>
                </c:pt>
                <c:pt idx="3">
                  <c:v>0.37500000000000094</c:v>
                </c:pt>
                <c:pt idx="4">
                  <c:v>0.4</c:v>
                </c:pt>
                <c:pt idx="5">
                  <c:v>0.4</c:v>
                </c:pt>
                <c:pt idx="6">
                  <c:v>0.42500000000000032</c:v>
                </c:pt>
                <c:pt idx="7">
                  <c:v>0.42500000000000032</c:v>
                </c:pt>
                <c:pt idx="8">
                  <c:v>0.42500000000000032</c:v>
                </c:pt>
                <c:pt idx="9">
                  <c:v>0.42500000000000032</c:v>
                </c:pt>
                <c:pt idx="10">
                  <c:v>0.45</c:v>
                </c:pt>
                <c:pt idx="11">
                  <c:v>0.47500000000000031</c:v>
                </c:pt>
                <c:pt idx="12">
                  <c:v>0.5</c:v>
                </c:pt>
                <c:pt idx="13">
                  <c:v>0.5</c:v>
                </c:pt>
                <c:pt idx="14">
                  <c:v>0.52500000000000002</c:v>
                </c:pt>
                <c:pt idx="15">
                  <c:v>0.52500000000000002</c:v>
                </c:pt>
                <c:pt idx="16">
                  <c:v>0.52500000000000002</c:v>
                </c:pt>
                <c:pt idx="17">
                  <c:v>0.52500000000000002</c:v>
                </c:pt>
                <c:pt idx="18">
                  <c:v>0.52500000000000002</c:v>
                </c:pt>
                <c:pt idx="19">
                  <c:v>0.57500000000000062</c:v>
                </c:pt>
                <c:pt idx="20">
                  <c:v>0.60000000000000064</c:v>
                </c:pt>
                <c:pt idx="21">
                  <c:v>0.60000000000000064</c:v>
                </c:pt>
                <c:pt idx="22">
                  <c:v>0.60000000000000064</c:v>
                </c:pt>
                <c:pt idx="23">
                  <c:v>0.60000000000000064</c:v>
                </c:pt>
                <c:pt idx="24">
                  <c:v>0.625000000000002</c:v>
                </c:pt>
                <c:pt idx="25">
                  <c:v>0.625000000000002</c:v>
                </c:pt>
                <c:pt idx="26">
                  <c:v>0.625000000000002</c:v>
                </c:pt>
                <c:pt idx="27">
                  <c:v>0.65000000000000224</c:v>
                </c:pt>
                <c:pt idx="28">
                  <c:v>0.65000000000000224</c:v>
                </c:pt>
                <c:pt idx="29">
                  <c:v>0.67500000000000249</c:v>
                </c:pt>
                <c:pt idx="30">
                  <c:v>0.67500000000000249</c:v>
                </c:pt>
                <c:pt idx="31">
                  <c:v>0.70000000000000062</c:v>
                </c:pt>
                <c:pt idx="32">
                  <c:v>0.72500000000000064</c:v>
                </c:pt>
                <c:pt idx="33">
                  <c:v>0.72500000000000064</c:v>
                </c:pt>
                <c:pt idx="34">
                  <c:v>0.750000000000002</c:v>
                </c:pt>
                <c:pt idx="35">
                  <c:v>0.82500000000000062</c:v>
                </c:pt>
              </c:numCache>
            </c:numRef>
          </c:val>
        </c:ser>
        <c:marker val="1"/>
        <c:axId val="125663488"/>
        <c:axId val="125820288"/>
      </c:lineChart>
      <c:catAx>
        <c:axId val="125663488"/>
        <c:scaling>
          <c:orientation val="minMax"/>
        </c:scaling>
        <c:axPos val="b"/>
        <c:majorTickMark val="none"/>
        <c:tickLblPos val="nextTo"/>
        <c:crossAx val="125820288"/>
        <c:crosses val="autoZero"/>
        <c:auto val="1"/>
        <c:lblAlgn val="ctr"/>
        <c:lblOffset val="100"/>
      </c:catAx>
      <c:valAx>
        <c:axId val="125820288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crossAx val="125663488"/>
        <c:crosses val="autoZero"/>
        <c:crossBetween val="between"/>
      </c:valAx>
    </c:plotArea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3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S" sz="1400"/>
            </a:pPr>
            <a:r>
              <a:rPr lang="en-US" sz="1300" dirty="0"/>
              <a:t>El 20 de </a:t>
            </a:r>
            <a:r>
              <a:rPr lang="en-US" sz="1300" dirty="0" err="1"/>
              <a:t>abril</a:t>
            </a:r>
            <a:r>
              <a:rPr lang="en-US" sz="1300" dirty="0"/>
              <a:t> del 2009 </a:t>
            </a:r>
            <a:r>
              <a:rPr lang="en-US" sz="1300" dirty="0" err="1"/>
              <a:t>entra</a:t>
            </a:r>
            <a:r>
              <a:rPr lang="en-US" sz="1300" dirty="0"/>
              <a:t> en </a:t>
            </a:r>
            <a:r>
              <a:rPr lang="en-US" sz="1300" dirty="0" err="1"/>
              <a:t>vigencia</a:t>
            </a:r>
            <a:r>
              <a:rPr lang="en-US" sz="1300" dirty="0"/>
              <a:t> la </a:t>
            </a:r>
            <a:r>
              <a:rPr lang="en-US" sz="1300" dirty="0" err="1"/>
              <a:t>Ley</a:t>
            </a:r>
            <a:r>
              <a:rPr lang="en-US" sz="1300" dirty="0"/>
              <a:t> de Transparencia (</a:t>
            </a:r>
            <a:r>
              <a:rPr lang="en-US" sz="1300" dirty="0" err="1"/>
              <a:t>Ley</a:t>
            </a:r>
            <a:r>
              <a:rPr lang="en-US" sz="1300" dirty="0"/>
              <a:t> N° 20.285), </a:t>
            </a:r>
            <a:r>
              <a:rPr lang="en-US" sz="1300" dirty="0" err="1"/>
              <a:t>que</a:t>
            </a:r>
            <a:r>
              <a:rPr lang="en-US" sz="1300" dirty="0"/>
              <a:t> </a:t>
            </a:r>
            <a:r>
              <a:rPr lang="en-US" sz="1300" dirty="0" err="1"/>
              <a:t>obliga</a:t>
            </a:r>
            <a:r>
              <a:rPr lang="en-US" sz="1300" dirty="0"/>
              <a:t> a los </a:t>
            </a:r>
            <a:r>
              <a:rPr lang="en-US" sz="1300" dirty="0" err="1"/>
              <a:t>organismos</a:t>
            </a:r>
            <a:r>
              <a:rPr lang="en-US" sz="1300" dirty="0"/>
              <a:t> </a:t>
            </a:r>
            <a:r>
              <a:rPr lang="en-US" sz="1300" dirty="0" err="1"/>
              <a:t>públicos</a:t>
            </a:r>
            <a:r>
              <a:rPr lang="en-US" sz="1300" dirty="0"/>
              <a:t> a </a:t>
            </a:r>
            <a:r>
              <a:rPr lang="en-US" sz="1300" dirty="0" err="1"/>
              <a:t>dar</a:t>
            </a:r>
            <a:r>
              <a:rPr lang="en-US" sz="1300" dirty="0"/>
              <a:t> a </a:t>
            </a:r>
            <a:r>
              <a:rPr lang="en-US" sz="1300" dirty="0" err="1"/>
              <a:t>conocer</a:t>
            </a:r>
            <a:r>
              <a:rPr lang="en-US" sz="1300" dirty="0"/>
              <a:t> lo </a:t>
            </a:r>
            <a:r>
              <a:rPr lang="en-US" sz="1300" dirty="0" err="1"/>
              <a:t>que</a:t>
            </a:r>
            <a:r>
              <a:rPr lang="en-US" sz="1300" dirty="0"/>
              <a:t> se llama "</a:t>
            </a:r>
            <a:r>
              <a:rPr lang="en-US" sz="1300" dirty="0" err="1"/>
              <a:t>información</a:t>
            </a:r>
            <a:r>
              <a:rPr lang="en-US" sz="1300" dirty="0"/>
              <a:t> </a:t>
            </a:r>
            <a:r>
              <a:rPr lang="en-US" sz="1300" dirty="0" err="1"/>
              <a:t>pública</a:t>
            </a:r>
            <a:r>
              <a:rPr lang="en-US" sz="1300" dirty="0"/>
              <a:t>" ¿</a:t>
            </a:r>
            <a:r>
              <a:rPr lang="en-US" sz="1300" dirty="0" err="1"/>
              <a:t>Conocía</a:t>
            </a:r>
            <a:r>
              <a:rPr lang="en-US" sz="1300" dirty="0"/>
              <a:t> </a:t>
            </a:r>
            <a:r>
              <a:rPr lang="en-US" sz="1300" dirty="0" err="1"/>
              <a:t>usted</a:t>
            </a:r>
            <a:r>
              <a:rPr lang="en-US" sz="1300" dirty="0"/>
              <a:t> </a:t>
            </a:r>
            <a:r>
              <a:rPr lang="en-US" sz="1300" dirty="0" err="1"/>
              <a:t>esta</a:t>
            </a:r>
            <a:r>
              <a:rPr lang="en-US" sz="1300" dirty="0"/>
              <a:t> </a:t>
            </a:r>
            <a:r>
              <a:rPr lang="en-US" sz="1300" dirty="0" err="1"/>
              <a:t>ley</a:t>
            </a:r>
            <a:r>
              <a:rPr lang="en-US" sz="1300" dirty="0"/>
              <a:t>? </a:t>
            </a:r>
            <a:r>
              <a:rPr lang="en-US" sz="1200" b="0" dirty="0"/>
              <a:t>(N=1995)</a:t>
            </a:r>
          </a:p>
        </c:rich>
      </c:tx>
      <c:layout>
        <c:manualLayout>
          <c:xMode val="edge"/>
          <c:yMode val="edge"/>
          <c:x val="0.1116853785793348"/>
          <c:y val="0"/>
        </c:manualLayout>
      </c:layout>
    </c:title>
    <c:plotArea>
      <c:layout>
        <c:manualLayout>
          <c:layoutTarget val="inner"/>
          <c:xMode val="edge"/>
          <c:yMode val="edge"/>
          <c:x val="0.16814206857674249"/>
          <c:y val="0.35459995970315916"/>
          <c:w val="0.63359035210079984"/>
          <c:h val="0.57989625446513848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1.2753726952149318E-2"/>
                  <c:y val="3.390466031081292E-2"/>
                </c:manualLayout>
              </c:layout>
              <c:spPr/>
              <c:txPr>
                <a:bodyPr/>
                <a:lstStyle/>
                <a:p>
                  <a:pPr>
                    <a:defRPr lang="es-ES" sz="1400" b="1"/>
                  </a:pPr>
                  <a:endParaRPr lang="es-CL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-8.6862776563920885E-2"/>
                  <c:y val="-7.3164422408809562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lang="es-ES" sz="1200" b="1"/>
                </a:pPr>
                <a:endParaRPr lang="es-CL"/>
              </a:p>
            </c:txPr>
            <c:showCatName val="1"/>
            <c:showPercent val="1"/>
            <c:showLeaderLines val="1"/>
          </c:dLbls>
          <c:cat>
            <c:strRef>
              <c:f>'P16'!$B$10:$B$12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sabe</c:v>
                </c:pt>
              </c:strCache>
            </c:strRef>
          </c:cat>
          <c:val>
            <c:numRef>
              <c:f>'P16'!$C$10:$C$12</c:f>
              <c:numCache>
                <c:formatCode>####.0</c:formatCode>
                <c:ptCount val="3"/>
                <c:pt idx="0">
                  <c:v>15.331062428125565</c:v>
                </c:pt>
                <c:pt idx="1">
                  <c:v>83.298381818281115</c:v>
                </c:pt>
                <c:pt idx="2">
                  <c:v>1.3705557535924928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ln>
      <a:solidFill>
        <a:schemeClr val="accent1">
          <a:lumMod val="50000"/>
        </a:schemeClr>
      </a:solidFill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S" sz="1400"/>
            </a:pPr>
            <a:r>
              <a:rPr lang="en-US" sz="1400"/>
              <a:t>¿Ha escuchado hablar del Consejo para la Transparencia?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4.0700605915582104E-2"/>
          <c:y val="0.18053160759915571"/>
          <c:w val="0.92538222248809965"/>
          <c:h val="0.69432868570158868"/>
        </c:manualLayout>
      </c:layout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lang="es-ES" sz="1400" b="1"/>
                </a:pPr>
                <a:endParaRPr lang="es-CL"/>
              </a:p>
            </c:txPr>
            <c:showVal val="1"/>
          </c:dLbls>
          <c:cat>
            <c:strRef>
              <c:f>'P22'!$B$3:$B$5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sabe</c:v>
                </c:pt>
              </c:strCache>
            </c:strRef>
          </c:cat>
          <c:val>
            <c:numRef>
              <c:f>'P22'!$E$3:$E$5</c:f>
              <c:numCache>
                <c:formatCode>####.0</c:formatCode>
                <c:ptCount val="3"/>
                <c:pt idx="0">
                  <c:v>11.127819548872168</c:v>
                </c:pt>
                <c:pt idx="1">
                  <c:v>87.418546365914793</c:v>
                </c:pt>
                <c:pt idx="2">
                  <c:v>1.453634085213019</c:v>
                </c:pt>
              </c:numCache>
            </c:numRef>
          </c:val>
        </c:ser>
        <c:gapWidth val="100"/>
        <c:axId val="132399872"/>
        <c:axId val="132530560"/>
      </c:barChart>
      <c:catAx>
        <c:axId val="13239987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ES" sz="1400"/>
            </a:pPr>
            <a:endParaRPr lang="es-CL"/>
          </a:p>
        </c:txPr>
        <c:crossAx val="132530560"/>
        <c:crosses val="autoZero"/>
        <c:auto val="1"/>
        <c:lblAlgn val="ctr"/>
        <c:lblOffset val="100"/>
      </c:catAx>
      <c:valAx>
        <c:axId val="132530560"/>
        <c:scaling>
          <c:orientation val="minMax"/>
        </c:scaling>
        <c:delete val="1"/>
        <c:axPos val="l"/>
        <c:numFmt formatCode="####.0" sourceLinked="1"/>
        <c:tickLblPos val="none"/>
        <c:crossAx val="132399872"/>
        <c:crosses val="autoZero"/>
        <c:crossBetween val="between"/>
      </c:valAx>
    </c:plotArea>
    <c:plotVisOnly val="1"/>
  </c:chart>
  <c:spPr>
    <a:ln>
      <a:solidFill>
        <a:schemeClr val="accent1">
          <a:lumMod val="50000"/>
        </a:schemeClr>
      </a:solidFill>
    </a:ln>
  </c:spPr>
  <c:externalData r:id="rId2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1.png"/><Relationship Id="rId1" Type="http://schemas.openxmlformats.org/officeDocument/2006/relationships/image" Target="../media/image81.jpeg"/><Relationship Id="rId4" Type="http://schemas.openxmlformats.org/officeDocument/2006/relationships/image" Target="../media/image1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9D19BF-BDB4-402D-85CE-7B881B8C6BB9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9CFD08E-7605-463B-868F-8E7896FC627F}">
      <dgm:prSet phldrT="[Texto]"/>
      <dgm:spPr>
        <a:xfrm rot="16200000">
          <a:off x="1810889" y="113769"/>
          <a:ext cx="2016223" cy="178868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es-ES" b="1" dirty="0" smtClean="0">
              <a:solidFill>
                <a:sysClr val="window" lastClr="FFFFFF"/>
              </a:solidFill>
              <a:latin typeface="Trebuchet MS" pitchFamily="34" charset="0"/>
              <a:ea typeface="+mn-ea"/>
              <a:cs typeface="+mn-cs"/>
            </a:rPr>
            <a:t>PROMOVER</a:t>
          </a:r>
          <a:r>
            <a:rPr lang="es-ES" i="1" dirty="0" smtClean="0">
              <a:solidFill>
                <a:sysClr val="window" lastClr="FFFFFF"/>
              </a:solidFill>
              <a:latin typeface="Trebuchet MS" pitchFamily="34" charset="0"/>
              <a:ea typeface="+mn-ea"/>
              <a:cs typeface="+mn-cs"/>
            </a:rPr>
            <a:t> el principio de transparencia y difundir el derecho de acceso a la información pública.</a:t>
          </a:r>
          <a:endParaRPr lang="es-CL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62FF2B0-86FF-43C9-9195-D6633FD4932A}" type="parTrans" cxnId="{9CDF1DA9-7A70-40A7-BEBB-9EEC8F15D2FA}">
      <dgm:prSet/>
      <dgm:spPr/>
      <dgm:t>
        <a:bodyPr/>
        <a:lstStyle/>
        <a:p>
          <a:endParaRPr lang="es-CL"/>
        </a:p>
      </dgm:t>
    </dgm:pt>
    <dgm:pt modelId="{D08C4F9A-3C33-4082-BF2F-E426E2488466}" type="sibTrans" cxnId="{9CDF1DA9-7A70-40A7-BEBB-9EEC8F15D2FA}">
      <dgm:prSet/>
      <dgm:spPr/>
      <dgm:t>
        <a:bodyPr/>
        <a:lstStyle/>
        <a:p>
          <a:endParaRPr lang="es-CL"/>
        </a:p>
      </dgm:t>
    </dgm:pt>
    <dgm:pt modelId="{6759EF87-1F64-4A1E-B63B-F75B90BBB9EE}">
      <dgm:prSet phldrT="[Texto]"/>
      <dgm:spPr>
        <a:xfrm rot="16200000">
          <a:off x="3733726" y="113769"/>
          <a:ext cx="2016223" cy="178868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es-ES" b="1" dirty="0" smtClean="0">
              <a:solidFill>
                <a:sysClr val="window" lastClr="FFFFFF"/>
              </a:solidFill>
              <a:latin typeface="Trebuchet MS" pitchFamily="34" charset="0"/>
              <a:ea typeface="+mn-ea"/>
              <a:cs typeface="+mn-cs"/>
            </a:rPr>
            <a:t>GARANTIZAR</a:t>
          </a:r>
          <a:r>
            <a:rPr lang="es-ES" i="1" dirty="0" smtClean="0">
              <a:solidFill>
                <a:sysClr val="window" lastClr="FFFFFF"/>
              </a:solidFill>
              <a:latin typeface="Trebuchet MS" pitchFamily="34" charset="0"/>
              <a:ea typeface="+mn-ea"/>
              <a:cs typeface="+mn-cs"/>
            </a:rPr>
            <a:t> el derecho de acceso a la información pública  y  fiscalizar el cumplimiento de los deberes de transparencia.</a:t>
          </a:r>
          <a:endParaRPr lang="es-CL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9320253-4F83-4C59-A48F-ABD24FDE036B}" type="parTrans" cxnId="{47DAE699-D579-4922-8140-29026EF00575}">
      <dgm:prSet/>
      <dgm:spPr/>
      <dgm:t>
        <a:bodyPr/>
        <a:lstStyle/>
        <a:p>
          <a:endParaRPr lang="es-CL"/>
        </a:p>
      </dgm:t>
    </dgm:pt>
    <dgm:pt modelId="{B2771DF4-173C-49DD-8A19-D1B99C5E0596}" type="sibTrans" cxnId="{47DAE699-D579-4922-8140-29026EF00575}">
      <dgm:prSet/>
      <dgm:spPr/>
      <dgm:t>
        <a:bodyPr/>
        <a:lstStyle/>
        <a:p>
          <a:endParaRPr lang="es-CL"/>
        </a:p>
      </dgm:t>
    </dgm:pt>
    <dgm:pt modelId="{5255ABEA-2F37-4E05-98B0-6F78EF6AC5F4}">
      <dgm:prSet/>
      <dgm:spPr>
        <a:xfrm rot="16200000">
          <a:off x="-111946" y="113769"/>
          <a:ext cx="2016223" cy="178868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es-ES" i="1" dirty="0" smtClean="0">
              <a:solidFill>
                <a:sysClr val="window" lastClr="FFFFFF"/>
              </a:solidFill>
              <a:latin typeface="Trebuchet MS" pitchFamily="34" charset="0"/>
              <a:ea typeface="+mn-ea"/>
              <a:cs typeface="+mn-cs"/>
            </a:rPr>
            <a:t>Perfeccionar la </a:t>
          </a:r>
          <a:r>
            <a:rPr lang="es-ES" b="1" dirty="0" smtClean="0">
              <a:solidFill>
                <a:sysClr val="window" lastClr="FFFFFF"/>
              </a:solidFill>
              <a:latin typeface="Trebuchet MS" pitchFamily="34" charset="0"/>
              <a:ea typeface="+mn-ea"/>
              <a:cs typeface="+mn-cs"/>
            </a:rPr>
            <a:t>REGULACIÓN</a:t>
          </a:r>
          <a:r>
            <a:rPr lang="es-ES" i="1" dirty="0" smtClean="0">
              <a:solidFill>
                <a:sysClr val="window" lastClr="FFFFFF"/>
              </a:solidFill>
              <a:latin typeface="Trebuchet MS" pitchFamily="34" charset="0"/>
              <a:ea typeface="+mn-ea"/>
              <a:cs typeface="+mn-cs"/>
            </a:rPr>
            <a:t> de la normativa en materia de transparencia y del derecho de acceso a la información.</a:t>
          </a:r>
          <a:endParaRPr lang="es-CL" i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CCFD92C-EC29-4DFE-948B-237E4B45CC96}" type="parTrans" cxnId="{90079D3F-832E-4CB6-A72C-567EC129FABB}">
      <dgm:prSet/>
      <dgm:spPr/>
      <dgm:t>
        <a:bodyPr/>
        <a:lstStyle/>
        <a:p>
          <a:endParaRPr lang="es-CL"/>
        </a:p>
      </dgm:t>
    </dgm:pt>
    <dgm:pt modelId="{57D9E104-91BE-4031-BA46-C0E07E104036}" type="sibTrans" cxnId="{90079D3F-832E-4CB6-A72C-567EC129FABB}">
      <dgm:prSet/>
      <dgm:spPr/>
      <dgm:t>
        <a:bodyPr/>
        <a:lstStyle/>
        <a:p>
          <a:endParaRPr lang="es-CL"/>
        </a:p>
      </dgm:t>
    </dgm:pt>
    <dgm:pt modelId="{E58B4333-F111-4B29-891D-F449895CF9F0}">
      <dgm:prSet/>
      <dgm:spPr>
        <a:xfrm rot="16200000">
          <a:off x="5656562" y="113769"/>
          <a:ext cx="2016223" cy="178868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pPr algn="l"/>
          <a:r>
            <a:rPr lang="es-ES" b="1" dirty="0" smtClean="0">
              <a:solidFill>
                <a:sysClr val="window" lastClr="FFFFFF"/>
              </a:solidFill>
              <a:latin typeface="Trebuchet MS" pitchFamily="34" charset="0"/>
              <a:ea typeface="+mn-ea"/>
              <a:cs typeface="+mn-cs"/>
            </a:rPr>
            <a:t>INSTALAR</a:t>
          </a:r>
          <a:r>
            <a:rPr lang="es-ES" i="1" dirty="0" smtClean="0">
              <a:solidFill>
                <a:sysClr val="window" lastClr="FFFFFF"/>
              </a:solidFill>
              <a:latin typeface="Trebuchet MS" pitchFamily="34" charset="0"/>
              <a:ea typeface="+mn-ea"/>
              <a:cs typeface="+mn-cs"/>
            </a:rPr>
            <a:t> el Consejo para la Transparencia en base a un </a:t>
          </a:r>
          <a:r>
            <a:rPr lang="es-ES" i="1" dirty="0" smtClean="0">
              <a:solidFill>
                <a:srgbClr val="C00000"/>
              </a:solidFill>
              <a:latin typeface="Trebuchet MS" pitchFamily="34" charset="0"/>
              <a:ea typeface="+mn-ea"/>
              <a:cs typeface="+mn-cs"/>
            </a:rPr>
            <a:t>modelo de gestión pública de calidad.</a:t>
          </a:r>
          <a:endParaRPr lang="es-CL" i="1" dirty="0">
            <a:solidFill>
              <a:srgbClr val="C00000"/>
            </a:solidFill>
            <a:latin typeface="Calibri"/>
            <a:ea typeface="+mn-ea"/>
            <a:cs typeface="+mn-cs"/>
          </a:endParaRPr>
        </a:p>
      </dgm:t>
    </dgm:pt>
    <dgm:pt modelId="{5837D346-EA05-4AC3-9DA0-46B44914DFE7}" type="parTrans" cxnId="{62F61FAD-B304-4D4E-843E-B6A64E1327A0}">
      <dgm:prSet/>
      <dgm:spPr/>
      <dgm:t>
        <a:bodyPr/>
        <a:lstStyle/>
        <a:p>
          <a:endParaRPr lang="es-CL"/>
        </a:p>
      </dgm:t>
    </dgm:pt>
    <dgm:pt modelId="{567E0025-BE0D-47A9-B98B-9439D84DCE0A}" type="sibTrans" cxnId="{62F61FAD-B304-4D4E-843E-B6A64E1327A0}">
      <dgm:prSet/>
      <dgm:spPr/>
      <dgm:t>
        <a:bodyPr/>
        <a:lstStyle/>
        <a:p>
          <a:endParaRPr lang="es-CL"/>
        </a:p>
      </dgm:t>
    </dgm:pt>
    <dgm:pt modelId="{72F4081A-3892-488C-850A-87AB4C63352B}" type="pres">
      <dgm:prSet presAssocID="{549D19BF-BDB4-402D-85CE-7B881B8C6B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5499F801-F201-4532-BD48-35E2C746440B}" type="pres">
      <dgm:prSet presAssocID="{5255ABEA-2F37-4E05-98B0-6F78EF6AC5F4}" presName="node" presStyleLbl="node1" presStyleIdx="0" presStyleCnt="4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es-CL"/>
        </a:p>
      </dgm:t>
    </dgm:pt>
    <dgm:pt modelId="{6C6F989F-5972-4BAC-9EAE-4DE0A3CA56F3}" type="pres">
      <dgm:prSet presAssocID="{57D9E104-91BE-4031-BA46-C0E07E104036}" presName="sibTrans" presStyleCnt="0"/>
      <dgm:spPr/>
    </dgm:pt>
    <dgm:pt modelId="{522FFB41-9C44-452D-90BC-D83DF34B0A01}" type="pres">
      <dgm:prSet presAssocID="{B9CFD08E-7605-463B-868F-8E7896FC627F}" presName="node" presStyleLbl="node1" presStyleIdx="1" presStyleCnt="4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es-CL"/>
        </a:p>
      </dgm:t>
    </dgm:pt>
    <dgm:pt modelId="{51D9E4C8-BEF7-4609-901F-BC4FEBB948B3}" type="pres">
      <dgm:prSet presAssocID="{D08C4F9A-3C33-4082-BF2F-E426E2488466}" presName="sibTrans" presStyleCnt="0"/>
      <dgm:spPr/>
    </dgm:pt>
    <dgm:pt modelId="{4DA9139A-1B1B-49EE-9CD4-210E6E1AE981}" type="pres">
      <dgm:prSet presAssocID="{6759EF87-1F64-4A1E-B63B-F75B90BBB9EE}" presName="node" presStyleLbl="node1" presStyleIdx="2" presStyleCnt="4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es-CL"/>
        </a:p>
      </dgm:t>
    </dgm:pt>
    <dgm:pt modelId="{5084176B-D775-4F7B-8DD2-FF80BE69AD59}" type="pres">
      <dgm:prSet presAssocID="{B2771DF4-173C-49DD-8A19-D1B99C5E0596}" presName="sibTrans" presStyleCnt="0"/>
      <dgm:spPr/>
    </dgm:pt>
    <dgm:pt modelId="{12447B63-1FD6-429B-8EB8-502ED9B79FED}" type="pres">
      <dgm:prSet presAssocID="{E58B4333-F111-4B29-891D-F449895CF9F0}" presName="node" presStyleLbl="node1" presStyleIdx="3" presStyleCnt="4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es-CL"/>
        </a:p>
      </dgm:t>
    </dgm:pt>
  </dgm:ptLst>
  <dgm:cxnLst>
    <dgm:cxn modelId="{90079D3F-832E-4CB6-A72C-567EC129FABB}" srcId="{549D19BF-BDB4-402D-85CE-7B881B8C6BB9}" destId="{5255ABEA-2F37-4E05-98B0-6F78EF6AC5F4}" srcOrd="0" destOrd="0" parTransId="{9CCFD92C-EC29-4DFE-948B-237E4B45CC96}" sibTransId="{57D9E104-91BE-4031-BA46-C0E07E104036}"/>
    <dgm:cxn modelId="{47DAE699-D579-4922-8140-29026EF00575}" srcId="{549D19BF-BDB4-402D-85CE-7B881B8C6BB9}" destId="{6759EF87-1F64-4A1E-B63B-F75B90BBB9EE}" srcOrd="2" destOrd="0" parTransId="{49320253-4F83-4C59-A48F-ABD24FDE036B}" sibTransId="{B2771DF4-173C-49DD-8A19-D1B99C5E0596}"/>
    <dgm:cxn modelId="{413D58F8-A52F-455B-B37C-DAE7A7419C20}" type="presOf" srcId="{B9CFD08E-7605-463B-868F-8E7896FC627F}" destId="{522FFB41-9C44-452D-90BC-D83DF34B0A01}" srcOrd="0" destOrd="0" presId="urn:microsoft.com/office/officeart/2005/8/layout/hList6"/>
    <dgm:cxn modelId="{9CDF1DA9-7A70-40A7-BEBB-9EEC8F15D2FA}" srcId="{549D19BF-BDB4-402D-85CE-7B881B8C6BB9}" destId="{B9CFD08E-7605-463B-868F-8E7896FC627F}" srcOrd="1" destOrd="0" parTransId="{262FF2B0-86FF-43C9-9195-D6633FD4932A}" sibTransId="{D08C4F9A-3C33-4082-BF2F-E426E2488466}"/>
    <dgm:cxn modelId="{EBA28ABF-4A95-4F0B-BC9D-1777C8D2457D}" type="presOf" srcId="{5255ABEA-2F37-4E05-98B0-6F78EF6AC5F4}" destId="{5499F801-F201-4532-BD48-35E2C746440B}" srcOrd="0" destOrd="0" presId="urn:microsoft.com/office/officeart/2005/8/layout/hList6"/>
    <dgm:cxn modelId="{40FAA0B3-1209-4B4E-8C1D-37C839075DF0}" type="presOf" srcId="{6759EF87-1F64-4A1E-B63B-F75B90BBB9EE}" destId="{4DA9139A-1B1B-49EE-9CD4-210E6E1AE981}" srcOrd="0" destOrd="0" presId="urn:microsoft.com/office/officeart/2005/8/layout/hList6"/>
    <dgm:cxn modelId="{022706D6-D66F-4715-86CE-68B7C6DBEFF2}" type="presOf" srcId="{549D19BF-BDB4-402D-85CE-7B881B8C6BB9}" destId="{72F4081A-3892-488C-850A-87AB4C63352B}" srcOrd="0" destOrd="0" presId="urn:microsoft.com/office/officeart/2005/8/layout/hList6"/>
    <dgm:cxn modelId="{A2E0AD4E-E405-483C-B9F7-9DCA941344E1}" type="presOf" srcId="{E58B4333-F111-4B29-891D-F449895CF9F0}" destId="{12447B63-1FD6-429B-8EB8-502ED9B79FED}" srcOrd="0" destOrd="0" presId="urn:microsoft.com/office/officeart/2005/8/layout/hList6"/>
    <dgm:cxn modelId="{62F61FAD-B304-4D4E-843E-B6A64E1327A0}" srcId="{549D19BF-BDB4-402D-85CE-7B881B8C6BB9}" destId="{E58B4333-F111-4B29-891D-F449895CF9F0}" srcOrd="3" destOrd="0" parTransId="{5837D346-EA05-4AC3-9DA0-46B44914DFE7}" sibTransId="{567E0025-BE0D-47A9-B98B-9439D84DCE0A}"/>
    <dgm:cxn modelId="{730DD322-08DE-4F82-8E07-A6B3C1C22F11}" type="presParOf" srcId="{72F4081A-3892-488C-850A-87AB4C63352B}" destId="{5499F801-F201-4532-BD48-35E2C746440B}" srcOrd="0" destOrd="0" presId="urn:microsoft.com/office/officeart/2005/8/layout/hList6"/>
    <dgm:cxn modelId="{5276E87D-E256-4E1E-859D-14EA2BBA64CD}" type="presParOf" srcId="{72F4081A-3892-488C-850A-87AB4C63352B}" destId="{6C6F989F-5972-4BAC-9EAE-4DE0A3CA56F3}" srcOrd="1" destOrd="0" presId="urn:microsoft.com/office/officeart/2005/8/layout/hList6"/>
    <dgm:cxn modelId="{E8874F0C-ED0E-431D-BBAE-A6CEEB8ABC37}" type="presParOf" srcId="{72F4081A-3892-488C-850A-87AB4C63352B}" destId="{522FFB41-9C44-452D-90BC-D83DF34B0A01}" srcOrd="2" destOrd="0" presId="urn:microsoft.com/office/officeart/2005/8/layout/hList6"/>
    <dgm:cxn modelId="{786AC419-E0F7-4C53-9F4E-81241B3E5BB8}" type="presParOf" srcId="{72F4081A-3892-488C-850A-87AB4C63352B}" destId="{51D9E4C8-BEF7-4609-901F-BC4FEBB948B3}" srcOrd="3" destOrd="0" presId="urn:microsoft.com/office/officeart/2005/8/layout/hList6"/>
    <dgm:cxn modelId="{CAF37A38-7481-4B61-B013-8651B94709A9}" type="presParOf" srcId="{72F4081A-3892-488C-850A-87AB4C63352B}" destId="{4DA9139A-1B1B-49EE-9CD4-210E6E1AE981}" srcOrd="4" destOrd="0" presId="urn:microsoft.com/office/officeart/2005/8/layout/hList6"/>
    <dgm:cxn modelId="{BDF7D540-8D68-467E-96CE-2D62D36C8593}" type="presParOf" srcId="{72F4081A-3892-488C-850A-87AB4C63352B}" destId="{5084176B-D775-4F7B-8DD2-FF80BE69AD59}" srcOrd="5" destOrd="0" presId="urn:microsoft.com/office/officeart/2005/8/layout/hList6"/>
    <dgm:cxn modelId="{1D48CE3E-2571-45A7-A0A2-50990E86DB8F}" type="presParOf" srcId="{72F4081A-3892-488C-850A-87AB4C63352B}" destId="{12447B63-1FD6-429B-8EB8-502ED9B79FED}" srcOrd="6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C7E15E-D216-4EE2-91EC-C1FBEB2C2416}" type="doc">
      <dgm:prSet loTypeId="urn:microsoft.com/office/officeart/2005/8/layout/gear1" loCatId="cycle" qsTypeId="urn:microsoft.com/office/officeart/2005/8/quickstyle/simple2" qsCatId="simple" csTypeId="urn:microsoft.com/office/officeart/2005/8/colors/accent2_4" csCatId="accent2" phldr="0"/>
      <dgm:spPr/>
    </dgm:pt>
    <dgm:pt modelId="{A4459983-1F41-4AA9-AC08-BD7D1C51C817}">
      <dgm:prSet phldrT="[Texto]" phldr="1"/>
      <dgm:spPr/>
      <dgm:t>
        <a:bodyPr/>
        <a:lstStyle/>
        <a:p>
          <a:endParaRPr lang="es-CL"/>
        </a:p>
      </dgm:t>
    </dgm:pt>
    <dgm:pt modelId="{7E9B5EC8-8BD4-4D58-B749-BAE4195F269B}" type="parTrans" cxnId="{23A59F01-B3EB-465A-A70E-56331ABBC38F}">
      <dgm:prSet/>
      <dgm:spPr/>
      <dgm:t>
        <a:bodyPr/>
        <a:lstStyle/>
        <a:p>
          <a:endParaRPr lang="es-CL"/>
        </a:p>
      </dgm:t>
    </dgm:pt>
    <dgm:pt modelId="{B8AE963C-C4AE-4CBA-AF68-61C78668DF71}" type="sibTrans" cxnId="{23A59F01-B3EB-465A-A70E-56331ABBC38F}">
      <dgm:prSet/>
      <dgm:spPr/>
      <dgm:t>
        <a:bodyPr/>
        <a:lstStyle/>
        <a:p>
          <a:endParaRPr lang="es-CL"/>
        </a:p>
      </dgm:t>
    </dgm:pt>
    <dgm:pt modelId="{25C2CA22-4683-482D-A7BB-D3C370D5C7E9}">
      <dgm:prSet phldrT="[Texto]" phldr="1"/>
      <dgm:spPr/>
      <dgm:t>
        <a:bodyPr/>
        <a:lstStyle/>
        <a:p>
          <a:endParaRPr lang="es-CL"/>
        </a:p>
      </dgm:t>
    </dgm:pt>
    <dgm:pt modelId="{BD938B24-5EA2-464B-9EE6-74E4D91D9E11}" type="parTrans" cxnId="{B0EBA4B9-2026-4F69-87F0-484330AA84BE}">
      <dgm:prSet/>
      <dgm:spPr/>
      <dgm:t>
        <a:bodyPr/>
        <a:lstStyle/>
        <a:p>
          <a:endParaRPr lang="es-CL"/>
        </a:p>
      </dgm:t>
    </dgm:pt>
    <dgm:pt modelId="{60A511E8-1749-4BC3-81F5-F1C34EC20D48}" type="sibTrans" cxnId="{B0EBA4B9-2026-4F69-87F0-484330AA84BE}">
      <dgm:prSet/>
      <dgm:spPr/>
      <dgm:t>
        <a:bodyPr/>
        <a:lstStyle/>
        <a:p>
          <a:endParaRPr lang="es-CL"/>
        </a:p>
      </dgm:t>
    </dgm:pt>
    <dgm:pt modelId="{C45C4ED0-FD06-4D09-A115-1306A95E8E4C}">
      <dgm:prSet phldrT="[Texto]" phldr="1"/>
      <dgm:spPr/>
      <dgm:t>
        <a:bodyPr/>
        <a:lstStyle/>
        <a:p>
          <a:endParaRPr lang="es-CL"/>
        </a:p>
      </dgm:t>
    </dgm:pt>
    <dgm:pt modelId="{DFAF635D-16E2-4468-ABA8-7D8C5DB06BBF}" type="parTrans" cxnId="{C4F7FBB4-7CC3-426C-8F70-E9F918F29F45}">
      <dgm:prSet/>
      <dgm:spPr/>
      <dgm:t>
        <a:bodyPr/>
        <a:lstStyle/>
        <a:p>
          <a:endParaRPr lang="es-CL"/>
        </a:p>
      </dgm:t>
    </dgm:pt>
    <dgm:pt modelId="{D27A147B-1F39-4812-9161-C4AB952F3E63}" type="sibTrans" cxnId="{C4F7FBB4-7CC3-426C-8F70-E9F918F29F45}">
      <dgm:prSet/>
      <dgm:spPr/>
      <dgm:t>
        <a:bodyPr/>
        <a:lstStyle/>
        <a:p>
          <a:endParaRPr lang="es-CL"/>
        </a:p>
      </dgm:t>
    </dgm:pt>
    <dgm:pt modelId="{2CBF4156-0730-41D5-8EFA-2C2F4900AD48}" type="pres">
      <dgm:prSet presAssocID="{36C7E15E-D216-4EE2-91EC-C1FBEB2C241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AFA0574-FB76-42BD-92AD-EC0880A85C34}" type="pres">
      <dgm:prSet presAssocID="{A4459983-1F41-4AA9-AC08-BD7D1C51C817}" presName="gear1" presStyleLbl="node1" presStyleIdx="0" presStyleCnt="3" custLinFactNeighborX="38922" custLinFactNeighborY="-5305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0A5CED4-97C1-4DB2-8353-A9CE1BB619DC}" type="pres">
      <dgm:prSet presAssocID="{A4459983-1F41-4AA9-AC08-BD7D1C51C817}" presName="gear1srcNode" presStyleLbl="node1" presStyleIdx="0" presStyleCnt="3"/>
      <dgm:spPr/>
      <dgm:t>
        <a:bodyPr/>
        <a:lstStyle/>
        <a:p>
          <a:endParaRPr lang="es-CL"/>
        </a:p>
      </dgm:t>
    </dgm:pt>
    <dgm:pt modelId="{74A59405-CBAC-4095-95D8-907F8E320691}" type="pres">
      <dgm:prSet presAssocID="{A4459983-1F41-4AA9-AC08-BD7D1C51C817}" presName="gear1dstNode" presStyleLbl="node1" presStyleIdx="0" presStyleCnt="3"/>
      <dgm:spPr/>
      <dgm:t>
        <a:bodyPr/>
        <a:lstStyle/>
        <a:p>
          <a:endParaRPr lang="es-CL"/>
        </a:p>
      </dgm:t>
    </dgm:pt>
    <dgm:pt modelId="{2C96E9B6-3C5A-4405-8A31-C9E58F2888C9}" type="pres">
      <dgm:prSet presAssocID="{25C2CA22-4683-482D-A7BB-D3C370D5C7E9}" presName="gear2" presStyleLbl="node1" presStyleIdx="1" presStyleCnt="3" custLinFactNeighborX="45626" custLinFactNeighborY="21075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F4C2B47-F765-4528-B083-5A8BEC5C35AC}" type="pres">
      <dgm:prSet presAssocID="{25C2CA22-4683-482D-A7BB-D3C370D5C7E9}" presName="gear2srcNode" presStyleLbl="node1" presStyleIdx="1" presStyleCnt="3"/>
      <dgm:spPr/>
      <dgm:t>
        <a:bodyPr/>
        <a:lstStyle/>
        <a:p>
          <a:endParaRPr lang="es-CL"/>
        </a:p>
      </dgm:t>
    </dgm:pt>
    <dgm:pt modelId="{CBC4AD81-FA9D-4901-9F38-D957628B5F07}" type="pres">
      <dgm:prSet presAssocID="{25C2CA22-4683-482D-A7BB-D3C370D5C7E9}" presName="gear2dstNode" presStyleLbl="node1" presStyleIdx="1" presStyleCnt="3"/>
      <dgm:spPr/>
      <dgm:t>
        <a:bodyPr/>
        <a:lstStyle/>
        <a:p>
          <a:endParaRPr lang="es-CL"/>
        </a:p>
      </dgm:t>
    </dgm:pt>
    <dgm:pt modelId="{A41C4059-9E99-4214-833E-615D8BA666BF}" type="pres">
      <dgm:prSet presAssocID="{C45C4ED0-FD06-4D09-A115-1306A95E8E4C}" presName="gear3" presStyleLbl="node1" presStyleIdx="2" presStyleCnt="3"/>
      <dgm:spPr/>
      <dgm:t>
        <a:bodyPr/>
        <a:lstStyle/>
        <a:p>
          <a:endParaRPr lang="es-CL"/>
        </a:p>
      </dgm:t>
    </dgm:pt>
    <dgm:pt modelId="{F4333E43-7253-499A-80D7-456F2A9F2189}" type="pres">
      <dgm:prSet presAssocID="{C45C4ED0-FD06-4D09-A115-1306A95E8E4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150F430-0EA1-4822-8FBE-0A7F2362AB81}" type="pres">
      <dgm:prSet presAssocID="{C45C4ED0-FD06-4D09-A115-1306A95E8E4C}" presName="gear3srcNode" presStyleLbl="node1" presStyleIdx="2" presStyleCnt="3"/>
      <dgm:spPr/>
      <dgm:t>
        <a:bodyPr/>
        <a:lstStyle/>
        <a:p>
          <a:endParaRPr lang="es-CL"/>
        </a:p>
      </dgm:t>
    </dgm:pt>
    <dgm:pt modelId="{43946DE4-53AC-4998-AE7A-3465693AEE1F}" type="pres">
      <dgm:prSet presAssocID="{C45C4ED0-FD06-4D09-A115-1306A95E8E4C}" presName="gear3dstNode" presStyleLbl="node1" presStyleIdx="2" presStyleCnt="3"/>
      <dgm:spPr/>
      <dgm:t>
        <a:bodyPr/>
        <a:lstStyle/>
        <a:p>
          <a:endParaRPr lang="es-CL"/>
        </a:p>
      </dgm:t>
    </dgm:pt>
    <dgm:pt modelId="{2D0A4188-827A-4DA7-8E20-0208C0CE6C4F}" type="pres">
      <dgm:prSet presAssocID="{B8AE963C-C4AE-4CBA-AF68-61C78668DF71}" presName="connector1" presStyleLbl="sibTrans2D1" presStyleIdx="0" presStyleCnt="3" custAng="4273886" custLinFactNeighborX="31456" custLinFactNeighborY="-32199"/>
      <dgm:spPr/>
      <dgm:t>
        <a:bodyPr/>
        <a:lstStyle/>
        <a:p>
          <a:endParaRPr lang="es-CL"/>
        </a:p>
      </dgm:t>
    </dgm:pt>
    <dgm:pt modelId="{11FBCC0B-9CD7-4060-9393-7BD1DB2FAECC}" type="pres">
      <dgm:prSet presAssocID="{60A511E8-1749-4BC3-81F5-F1C34EC20D48}" presName="connector2" presStyleLbl="sibTrans2D1" presStyleIdx="1" presStyleCnt="3" custAng="16666778" custLinFactNeighborX="28910" custLinFactNeighborY="23447"/>
      <dgm:spPr/>
      <dgm:t>
        <a:bodyPr/>
        <a:lstStyle/>
        <a:p>
          <a:endParaRPr lang="es-CL"/>
        </a:p>
      </dgm:t>
    </dgm:pt>
    <dgm:pt modelId="{3602538F-39A6-47BF-8182-161E6EE15562}" type="pres">
      <dgm:prSet presAssocID="{D27A147B-1F39-4812-9161-C4AB952F3E63}" presName="connector3" presStyleLbl="sibTrans2D1" presStyleIdx="2" presStyleCnt="3" custAng="1359415"/>
      <dgm:spPr/>
      <dgm:t>
        <a:bodyPr/>
        <a:lstStyle/>
        <a:p>
          <a:endParaRPr lang="es-CL"/>
        </a:p>
      </dgm:t>
    </dgm:pt>
  </dgm:ptLst>
  <dgm:cxnLst>
    <dgm:cxn modelId="{5A9DBDCC-F8E7-4184-AA5A-40530ED72215}" type="presOf" srcId="{25C2CA22-4683-482D-A7BB-D3C370D5C7E9}" destId="{CBC4AD81-FA9D-4901-9F38-D957628B5F07}" srcOrd="2" destOrd="0" presId="urn:microsoft.com/office/officeart/2005/8/layout/gear1"/>
    <dgm:cxn modelId="{EE838F27-DC2A-4E11-9924-ACC91C583B25}" type="presOf" srcId="{25C2CA22-4683-482D-A7BB-D3C370D5C7E9}" destId="{DF4C2B47-F765-4528-B083-5A8BEC5C35AC}" srcOrd="1" destOrd="0" presId="urn:microsoft.com/office/officeart/2005/8/layout/gear1"/>
    <dgm:cxn modelId="{AC43D87C-DE4F-4B1F-91AC-037A13F274A9}" type="presOf" srcId="{C45C4ED0-FD06-4D09-A115-1306A95E8E4C}" destId="{3150F430-0EA1-4822-8FBE-0A7F2362AB81}" srcOrd="2" destOrd="0" presId="urn:microsoft.com/office/officeart/2005/8/layout/gear1"/>
    <dgm:cxn modelId="{B0EBA4B9-2026-4F69-87F0-484330AA84BE}" srcId="{36C7E15E-D216-4EE2-91EC-C1FBEB2C2416}" destId="{25C2CA22-4683-482D-A7BB-D3C370D5C7E9}" srcOrd="1" destOrd="0" parTransId="{BD938B24-5EA2-464B-9EE6-74E4D91D9E11}" sibTransId="{60A511E8-1749-4BC3-81F5-F1C34EC20D48}"/>
    <dgm:cxn modelId="{97D06D1A-61C9-4937-A9B5-62E625AD6739}" type="presOf" srcId="{C45C4ED0-FD06-4D09-A115-1306A95E8E4C}" destId="{F4333E43-7253-499A-80D7-456F2A9F2189}" srcOrd="1" destOrd="0" presId="urn:microsoft.com/office/officeart/2005/8/layout/gear1"/>
    <dgm:cxn modelId="{133D6C28-675C-4C66-8E12-2C9474910F68}" type="presOf" srcId="{A4459983-1F41-4AA9-AC08-BD7D1C51C817}" destId="{74A59405-CBAC-4095-95D8-907F8E320691}" srcOrd="2" destOrd="0" presId="urn:microsoft.com/office/officeart/2005/8/layout/gear1"/>
    <dgm:cxn modelId="{2A431EDD-90FC-44C1-A96B-FB78EDE3ED24}" type="presOf" srcId="{B8AE963C-C4AE-4CBA-AF68-61C78668DF71}" destId="{2D0A4188-827A-4DA7-8E20-0208C0CE6C4F}" srcOrd="0" destOrd="0" presId="urn:microsoft.com/office/officeart/2005/8/layout/gear1"/>
    <dgm:cxn modelId="{C4F7FBB4-7CC3-426C-8F70-E9F918F29F45}" srcId="{36C7E15E-D216-4EE2-91EC-C1FBEB2C2416}" destId="{C45C4ED0-FD06-4D09-A115-1306A95E8E4C}" srcOrd="2" destOrd="0" parTransId="{DFAF635D-16E2-4468-ABA8-7D8C5DB06BBF}" sibTransId="{D27A147B-1F39-4812-9161-C4AB952F3E63}"/>
    <dgm:cxn modelId="{F3954AD7-38BB-477C-96FF-4DE7600DB01F}" type="presOf" srcId="{A4459983-1F41-4AA9-AC08-BD7D1C51C817}" destId="{10A5CED4-97C1-4DB2-8353-A9CE1BB619DC}" srcOrd="1" destOrd="0" presId="urn:microsoft.com/office/officeart/2005/8/layout/gear1"/>
    <dgm:cxn modelId="{6AD2CF6B-EB29-465B-A1F5-7E4F13ADF960}" type="presOf" srcId="{C45C4ED0-FD06-4D09-A115-1306A95E8E4C}" destId="{43946DE4-53AC-4998-AE7A-3465693AEE1F}" srcOrd="3" destOrd="0" presId="urn:microsoft.com/office/officeart/2005/8/layout/gear1"/>
    <dgm:cxn modelId="{A507D4E1-8BAE-497A-9D58-6B8D99B16EF2}" type="presOf" srcId="{36C7E15E-D216-4EE2-91EC-C1FBEB2C2416}" destId="{2CBF4156-0730-41D5-8EFA-2C2F4900AD48}" srcOrd="0" destOrd="0" presId="urn:microsoft.com/office/officeart/2005/8/layout/gear1"/>
    <dgm:cxn modelId="{09DC566A-8C94-4660-AF71-6B16E8A07CED}" type="presOf" srcId="{25C2CA22-4683-482D-A7BB-D3C370D5C7E9}" destId="{2C96E9B6-3C5A-4405-8A31-C9E58F2888C9}" srcOrd="0" destOrd="0" presId="urn:microsoft.com/office/officeart/2005/8/layout/gear1"/>
    <dgm:cxn modelId="{22B0367A-D4F7-46C9-8C0B-841FB19DE5BA}" type="presOf" srcId="{60A511E8-1749-4BC3-81F5-F1C34EC20D48}" destId="{11FBCC0B-9CD7-4060-9393-7BD1DB2FAECC}" srcOrd="0" destOrd="0" presId="urn:microsoft.com/office/officeart/2005/8/layout/gear1"/>
    <dgm:cxn modelId="{3F8E874B-28C4-4BA1-8C68-30CD230A9B93}" type="presOf" srcId="{D27A147B-1F39-4812-9161-C4AB952F3E63}" destId="{3602538F-39A6-47BF-8182-161E6EE15562}" srcOrd="0" destOrd="0" presId="urn:microsoft.com/office/officeart/2005/8/layout/gear1"/>
    <dgm:cxn modelId="{A0A4BEF6-0828-4073-9ADB-3B7766369907}" type="presOf" srcId="{A4459983-1F41-4AA9-AC08-BD7D1C51C817}" destId="{FAFA0574-FB76-42BD-92AD-EC0880A85C34}" srcOrd="0" destOrd="0" presId="urn:microsoft.com/office/officeart/2005/8/layout/gear1"/>
    <dgm:cxn modelId="{AC11F58D-68D6-4894-87E3-F92C703841F6}" type="presOf" srcId="{C45C4ED0-FD06-4D09-A115-1306A95E8E4C}" destId="{A41C4059-9E99-4214-833E-615D8BA666BF}" srcOrd="0" destOrd="0" presId="urn:microsoft.com/office/officeart/2005/8/layout/gear1"/>
    <dgm:cxn modelId="{23A59F01-B3EB-465A-A70E-56331ABBC38F}" srcId="{36C7E15E-D216-4EE2-91EC-C1FBEB2C2416}" destId="{A4459983-1F41-4AA9-AC08-BD7D1C51C817}" srcOrd="0" destOrd="0" parTransId="{7E9B5EC8-8BD4-4D58-B749-BAE4195F269B}" sibTransId="{B8AE963C-C4AE-4CBA-AF68-61C78668DF71}"/>
    <dgm:cxn modelId="{BD274BF2-F517-433F-9EA8-2E30170CCC4F}" type="presParOf" srcId="{2CBF4156-0730-41D5-8EFA-2C2F4900AD48}" destId="{FAFA0574-FB76-42BD-92AD-EC0880A85C34}" srcOrd="0" destOrd="0" presId="urn:microsoft.com/office/officeart/2005/8/layout/gear1"/>
    <dgm:cxn modelId="{5832151F-AA03-4675-A458-09054925BC01}" type="presParOf" srcId="{2CBF4156-0730-41D5-8EFA-2C2F4900AD48}" destId="{10A5CED4-97C1-4DB2-8353-A9CE1BB619DC}" srcOrd="1" destOrd="0" presId="urn:microsoft.com/office/officeart/2005/8/layout/gear1"/>
    <dgm:cxn modelId="{20542789-CA31-49ED-A301-EFD261A12312}" type="presParOf" srcId="{2CBF4156-0730-41D5-8EFA-2C2F4900AD48}" destId="{74A59405-CBAC-4095-95D8-907F8E320691}" srcOrd="2" destOrd="0" presId="urn:microsoft.com/office/officeart/2005/8/layout/gear1"/>
    <dgm:cxn modelId="{A7D1B472-D1BA-478F-8021-6AA2323F652B}" type="presParOf" srcId="{2CBF4156-0730-41D5-8EFA-2C2F4900AD48}" destId="{2C96E9B6-3C5A-4405-8A31-C9E58F2888C9}" srcOrd="3" destOrd="0" presId="urn:microsoft.com/office/officeart/2005/8/layout/gear1"/>
    <dgm:cxn modelId="{1C6651D0-C7DD-4646-AED8-8D3F03ABF364}" type="presParOf" srcId="{2CBF4156-0730-41D5-8EFA-2C2F4900AD48}" destId="{DF4C2B47-F765-4528-B083-5A8BEC5C35AC}" srcOrd="4" destOrd="0" presId="urn:microsoft.com/office/officeart/2005/8/layout/gear1"/>
    <dgm:cxn modelId="{2C2F6D4C-FB02-418A-88A7-10613AF4C9B0}" type="presParOf" srcId="{2CBF4156-0730-41D5-8EFA-2C2F4900AD48}" destId="{CBC4AD81-FA9D-4901-9F38-D957628B5F07}" srcOrd="5" destOrd="0" presId="urn:microsoft.com/office/officeart/2005/8/layout/gear1"/>
    <dgm:cxn modelId="{5DFBAB14-5266-4F3B-A62F-3641470A6307}" type="presParOf" srcId="{2CBF4156-0730-41D5-8EFA-2C2F4900AD48}" destId="{A41C4059-9E99-4214-833E-615D8BA666BF}" srcOrd="6" destOrd="0" presId="urn:microsoft.com/office/officeart/2005/8/layout/gear1"/>
    <dgm:cxn modelId="{3132F5DD-704B-49CE-8BC9-E03092050084}" type="presParOf" srcId="{2CBF4156-0730-41D5-8EFA-2C2F4900AD48}" destId="{F4333E43-7253-499A-80D7-456F2A9F2189}" srcOrd="7" destOrd="0" presId="urn:microsoft.com/office/officeart/2005/8/layout/gear1"/>
    <dgm:cxn modelId="{DE868A21-899D-4051-9209-0E4023A0F319}" type="presParOf" srcId="{2CBF4156-0730-41D5-8EFA-2C2F4900AD48}" destId="{3150F430-0EA1-4822-8FBE-0A7F2362AB81}" srcOrd="8" destOrd="0" presId="urn:microsoft.com/office/officeart/2005/8/layout/gear1"/>
    <dgm:cxn modelId="{2E688481-4089-497B-9443-6221B40B226E}" type="presParOf" srcId="{2CBF4156-0730-41D5-8EFA-2C2F4900AD48}" destId="{43946DE4-53AC-4998-AE7A-3465693AEE1F}" srcOrd="9" destOrd="0" presId="urn:microsoft.com/office/officeart/2005/8/layout/gear1"/>
    <dgm:cxn modelId="{246F3AD2-64C8-4B6C-889A-B62489EDD1AD}" type="presParOf" srcId="{2CBF4156-0730-41D5-8EFA-2C2F4900AD48}" destId="{2D0A4188-827A-4DA7-8E20-0208C0CE6C4F}" srcOrd="10" destOrd="0" presId="urn:microsoft.com/office/officeart/2005/8/layout/gear1"/>
    <dgm:cxn modelId="{7295CAE2-1A15-4739-B8F7-DA3EF582693B}" type="presParOf" srcId="{2CBF4156-0730-41D5-8EFA-2C2F4900AD48}" destId="{11FBCC0B-9CD7-4060-9393-7BD1DB2FAECC}" srcOrd="11" destOrd="0" presId="urn:microsoft.com/office/officeart/2005/8/layout/gear1"/>
    <dgm:cxn modelId="{24F59A18-085F-4DB9-8888-7DD493F7114E}" type="presParOf" srcId="{2CBF4156-0730-41D5-8EFA-2C2F4900AD48}" destId="{3602538F-39A6-47BF-8182-161E6EE15562}" srcOrd="12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DEC8A1-2DAA-431C-AC92-60BE9F98BD02}" type="doc">
      <dgm:prSet loTypeId="urn:microsoft.com/office/officeart/2005/8/layout/hList7" loCatId="process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s-CL"/>
        </a:p>
      </dgm:t>
    </dgm:pt>
    <dgm:pt modelId="{D9D75621-76B4-42F5-B0E9-399F13A09DD4}">
      <dgm:prSet phldrT="[Texto]" custT="1"/>
      <dgm:spPr/>
      <dgm:t>
        <a:bodyPr/>
        <a:lstStyle/>
        <a:p>
          <a:r>
            <a:rPr lang="es-CL" sz="1200" b="1" i="1" dirty="0" smtClean="0">
              <a:latin typeface="Segoe UI" pitchFamily="34" charset="0"/>
              <a:cs typeface="Segoe UI" pitchFamily="34" charset="0"/>
            </a:rPr>
            <a:t>Fase Diagnóstica Externa</a:t>
          </a:r>
          <a:endParaRPr lang="es-CL" sz="1200" b="1" i="1" dirty="0">
            <a:latin typeface="Segoe UI" pitchFamily="34" charset="0"/>
            <a:cs typeface="Segoe UI" pitchFamily="34" charset="0"/>
          </a:endParaRPr>
        </a:p>
      </dgm:t>
    </dgm:pt>
    <dgm:pt modelId="{D0257F9C-11C5-4488-854D-6C1AB6047A27}" type="parTrans" cxnId="{29C6EC8D-8E14-4F25-8543-5A340153D885}">
      <dgm:prSet/>
      <dgm:spPr/>
      <dgm:t>
        <a:bodyPr/>
        <a:lstStyle/>
        <a:p>
          <a:endParaRPr lang="es-CL" sz="1200">
            <a:latin typeface="Segoe UI" pitchFamily="34" charset="0"/>
            <a:cs typeface="Segoe UI" pitchFamily="34" charset="0"/>
          </a:endParaRPr>
        </a:p>
      </dgm:t>
    </dgm:pt>
    <dgm:pt modelId="{6EFF4BE5-9556-45A0-8B6E-5C1A8707CB11}" type="sibTrans" cxnId="{29C6EC8D-8E14-4F25-8543-5A340153D885}">
      <dgm:prSet/>
      <dgm:spPr/>
      <dgm:t>
        <a:bodyPr/>
        <a:lstStyle/>
        <a:p>
          <a:endParaRPr lang="es-CL" sz="1200">
            <a:latin typeface="Segoe UI" pitchFamily="34" charset="0"/>
            <a:cs typeface="Segoe UI" pitchFamily="34" charset="0"/>
          </a:endParaRPr>
        </a:p>
      </dgm:t>
    </dgm:pt>
    <dgm:pt modelId="{038710B0-9B46-43CC-B8A3-47C946CEB9D6}">
      <dgm:prSet phldrT="[Texto]" custT="1"/>
      <dgm:spPr/>
      <dgm:t>
        <a:bodyPr/>
        <a:lstStyle/>
        <a:p>
          <a:r>
            <a:rPr lang="es-CL" sz="1200" dirty="0" smtClean="0">
              <a:latin typeface="Segoe UI" pitchFamily="34" charset="0"/>
              <a:cs typeface="Segoe UI" pitchFamily="34" charset="0"/>
            </a:rPr>
            <a:t>Estudio de Posicionamiento Nacional.</a:t>
          </a:r>
          <a:endParaRPr lang="es-CL" sz="1200" dirty="0">
            <a:latin typeface="Segoe UI" pitchFamily="34" charset="0"/>
            <a:cs typeface="Segoe UI" pitchFamily="34" charset="0"/>
          </a:endParaRPr>
        </a:p>
      </dgm:t>
    </dgm:pt>
    <dgm:pt modelId="{4E7F6AD9-F6F0-4C50-8904-0EFA1731ED21}" type="parTrans" cxnId="{460B2586-0960-4DC4-ABDF-BE81F37F9CC9}">
      <dgm:prSet/>
      <dgm:spPr/>
      <dgm:t>
        <a:bodyPr/>
        <a:lstStyle/>
        <a:p>
          <a:endParaRPr lang="es-CL" sz="1200">
            <a:latin typeface="Segoe UI" pitchFamily="34" charset="0"/>
            <a:cs typeface="Segoe UI" pitchFamily="34" charset="0"/>
          </a:endParaRPr>
        </a:p>
      </dgm:t>
    </dgm:pt>
    <dgm:pt modelId="{7C6F3B02-4166-4D1A-87E9-DF09619874DF}" type="sibTrans" cxnId="{460B2586-0960-4DC4-ABDF-BE81F37F9CC9}">
      <dgm:prSet/>
      <dgm:spPr/>
      <dgm:t>
        <a:bodyPr/>
        <a:lstStyle/>
        <a:p>
          <a:endParaRPr lang="es-CL" sz="1200">
            <a:latin typeface="Segoe UI" pitchFamily="34" charset="0"/>
            <a:cs typeface="Segoe UI" pitchFamily="34" charset="0"/>
          </a:endParaRPr>
        </a:p>
      </dgm:t>
    </dgm:pt>
    <dgm:pt modelId="{490FA596-BCB1-4E0E-88DF-4AA613927D6D}">
      <dgm:prSet phldrT="[Texto]" custT="1"/>
      <dgm:spPr/>
      <dgm:t>
        <a:bodyPr/>
        <a:lstStyle/>
        <a:p>
          <a:r>
            <a:rPr lang="es-CL" sz="1200" dirty="0" smtClean="0">
              <a:latin typeface="Segoe UI" pitchFamily="34" charset="0"/>
              <a:cs typeface="Segoe UI" pitchFamily="34" charset="0"/>
            </a:rPr>
            <a:t>Estudio de Stakeholders.</a:t>
          </a:r>
          <a:endParaRPr lang="es-CL" sz="1200" dirty="0">
            <a:latin typeface="Segoe UI" pitchFamily="34" charset="0"/>
            <a:cs typeface="Segoe UI" pitchFamily="34" charset="0"/>
          </a:endParaRPr>
        </a:p>
      </dgm:t>
    </dgm:pt>
    <dgm:pt modelId="{01D8DA29-F969-4663-B449-3080074F22F6}" type="parTrans" cxnId="{13E02FCF-25CB-44D9-823E-19E04131C25B}">
      <dgm:prSet/>
      <dgm:spPr/>
      <dgm:t>
        <a:bodyPr/>
        <a:lstStyle/>
        <a:p>
          <a:endParaRPr lang="es-CL" sz="1200">
            <a:latin typeface="Segoe UI" pitchFamily="34" charset="0"/>
            <a:cs typeface="Segoe UI" pitchFamily="34" charset="0"/>
          </a:endParaRPr>
        </a:p>
      </dgm:t>
    </dgm:pt>
    <dgm:pt modelId="{4B8E26C0-4B0A-4925-91E2-B2B5F84FC8FC}" type="sibTrans" cxnId="{13E02FCF-25CB-44D9-823E-19E04131C25B}">
      <dgm:prSet/>
      <dgm:spPr/>
      <dgm:t>
        <a:bodyPr/>
        <a:lstStyle/>
        <a:p>
          <a:endParaRPr lang="es-CL" sz="1200">
            <a:latin typeface="Segoe UI" pitchFamily="34" charset="0"/>
            <a:cs typeface="Segoe UI" pitchFamily="34" charset="0"/>
          </a:endParaRPr>
        </a:p>
      </dgm:t>
    </dgm:pt>
    <dgm:pt modelId="{BD45C4AA-8312-43E9-B359-12528C004C1F}">
      <dgm:prSet phldrT="[Texto]" custT="1"/>
      <dgm:spPr/>
      <dgm:t>
        <a:bodyPr/>
        <a:lstStyle/>
        <a:p>
          <a:r>
            <a:rPr lang="es-CL" sz="1200" b="1" i="1" dirty="0" smtClean="0">
              <a:latin typeface="Segoe UI" pitchFamily="34" charset="0"/>
              <a:cs typeface="Segoe UI" pitchFamily="34" charset="0"/>
            </a:rPr>
            <a:t>Revisión de las definiciones estratégicas</a:t>
          </a:r>
          <a:endParaRPr lang="es-CL" sz="1200" b="1" i="1" dirty="0">
            <a:latin typeface="Segoe UI" pitchFamily="34" charset="0"/>
            <a:cs typeface="Segoe UI" pitchFamily="34" charset="0"/>
          </a:endParaRPr>
        </a:p>
      </dgm:t>
    </dgm:pt>
    <dgm:pt modelId="{48F2D334-2790-43B4-8A98-BFF75AA29D2B}" type="parTrans" cxnId="{C8CCFDF3-2A6A-4814-B578-8500EADE9EB5}">
      <dgm:prSet/>
      <dgm:spPr/>
      <dgm:t>
        <a:bodyPr/>
        <a:lstStyle/>
        <a:p>
          <a:endParaRPr lang="es-CL" sz="1200">
            <a:latin typeface="Segoe UI" pitchFamily="34" charset="0"/>
            <a:cs typeface="Segoe UI" pitchFamily="34" charset="0"/>
          </a:endParaRPr>
        </a:p>
      </dgm:t>
    </dgm:pt>
    <dgm:pt modelId="{63D2CF92-98D8-4425-BB34-9811028F578B}" type="sibTrans" cxnId="{C8CCFDF3-2A6A-4814-B578-8500EADE9EB5}">
      <dgm:prSet/>
      <dgm:spPr/>
      <dgm:t>
        <a:bodyPr/>
        <a:lstStyle/>
        <a:p>
          <a:endParaRPr lang="es-CL" sz="1200">
            <a:latin typeface="Segoe UI" pitchFamily="34" charset="0"/>
            <a:cs typeface="Segoe UI" pitchFamily="34" charset="0"/>
          </a:endParaRPr>
        </a:p>
      </dgm:t>
    </dgm:pt>
    <dgm:pt modelId="{70DCF4AD-CCEF-49BB-9A92-59DCD4B729D4}">
      <dgm:prSet phldrT="[Texto]" custT="1"/>
      <dgm:spPr/>
      <dgm:t>
        <a:bodyPr/>
        <a:lstStyle/>
        <a:p>
          <a:r>
            <a:rPr lang="es-CL" sz="1200" dirty="0" smtClean="0">
              <a:latin typeface="Segoe UI" pitchFamily="34" charset="0"/>
              <a:cs typeface="Segoe UI" pitchFamily="34" charset="0"/>
            </a:rPr>
            <a:t>Objetivos Estratégicos.</a:t>
          </a:r>
          <a:endParaRPr lang="es-CL" sz="1200" dirty="0">
            <a:latin typeface="Segoe UI" pitchFamily="34" charset="0"/>
            <a:cs typeface="Segoe UI" pitchFamily="34" charset="0"/>
          </a:endParaRPr>
        </a:p>
      </dgm:t>
    </dgm:pt>
    <dgm:pt modelId="{B74F360D-17D6-439E-B7E1-943BFF794A1B}" type="parTrans" cxnId="{771D882F-B870-4652-9320-5EE8F2BE54EB}">
      <dgm:prSet/>
      <dgm:spPr/>
      <dgm:t>
        <a:bodyPr/>
        <a:lstStyle/>
        <a:p>
          <a:endParaRPr lang="es-CL" sz="1200">
            <a:latin typeface="Segoe UI" pitchFamily="34" charset="0"/>
            <a:cs typeface="Segoe UI" pitchFamily="34" charset="0"/>
          </a:endParaRPr>
        </a:p>
      </dgm:t>
    </dgm:pt>
    <dgm:pt modelId="{F4FB657D-EBDE-48A1-8046-F1094E4FF77E}" type="sibTrans" cxnId="{771D882F-B870-4652-9320-5EE8F2BE54EB}">
      <dgm:prSet/>
      <dgm:spPr/>
      <dgm:t>
        <a:bodyPr/>
        <a:lstStyle/>
        <a:p>
          <a:endParaRPr lang="es-CL" sz="1200">
            <a:latin typeface="Segoe UI" pitchFamily="34" charset="0"/>
            <a:cs typeface="Segoe UI" pitchFamily="34" charset="0"/>
          </a:endParaRPr>
        </a:p>
      </dgm:t>
    </dgm:pt>
    <dgm:pt modelId="{CB880433-B56D-458B-A8CB-B5979603E7CB}">
      <dgm:prSet phldrT="[Texto]" custT="1"/>
      <dgm:spPr/>
      <dgm:t>
        <a:bodyPr/>
        <a:lstStyle/>
        <a:p>
          <a:r>
            <a:rPr lang="es-CL" sz="1200" b="1" i="1" dirty="0" smtClean="0">
              <a:latin typeface="Segoe UI" pitchFamily="34" charset="0"/>
              <a:cs typeface="Segoe UI" pitchFamily="34" charset="0"/>
            </a:rPr>
            <a:t>Operacionalización</a:t>
          </a:r>
          <a:endParaRPr lang="es-CL" sz="1200" b="1" i="1" dirty="0">
            <a:latin typeface="Segoe UI" pitchFamily="34" charset="0"/>
            <a:cs typeface="Segoe UI" pitchFamily="34" charset="0"/>
          </a:endParaRPr>
        </a:p>
      </dgm:t>
    </dgm:pt>
    <dgm:pt modelId="{8BC8C2FC-2DAD-46BA-B3A7-1CC568E3281C}" type="parTrans" cxnId="{BDB0E323-F6E0-43FC-AA2C-6750C2559D4E}">
      <dgm:prSet/>
      <dgm:spPr/>
      <dgm:t>
        <a:bodyPr/>
        <a:lstStyle/>
        <a:p>
          <a:endParaRPr lang="es-CL" sz="1200">
            <a:latin typeface="Segoe UI" pitchFamily="34" charset="0"/>
            <a:cs typeface="Segoe UI" pitchFamily="34" charset="0"/>
          </a:endParaRPr>
        </a:p>
      </dgm:t>
    </dgm:pt>
    <dgm:pt modelId="{7F46C0DF-5E4B-48C5-A0E3-D445A010F3F7}" type="sibTrans" cxnId="{BDB0E323-F6E0-43FC-AA2C-6750C2559D4E}">
      <dgm:prSet/>
      <dgm:spPr/>
      <dgm:t>
        <a:bodyPr/>
        <a:lstStyle/>
        <a:p>
          <a:endParaRPr lang="es-CL" sz="1200">
            <a:latin typeface="Segoe UI" pitchFamily="34" charset="0"/>
            <a:cs typeface="Segoe UI" pitchFamily="34" charset="0"/>
          </a:endParaRPr>
        </a:p>
      </dgm:t>
    </dgm:pt>
    <dgm:pt modelId="{77C7F84B-D854-415D-A67E-4DF7F72EFA87}">
      <dgm:prSet phldrT="[Texto]" custT="1"/>
      <dgm:spPr/>
      <dgm:t>
        <a:bodyPr/>
        <a:lstStyle/>
        <a:p>
          <a:r>
            <a:rPr lang="es-CL" sz="1200" dirty="0" smtClean="0">
              <a:latin typeface="Segoe UI" pitchFamily="34" charset="0"/>
              <a:cs typeface="Segoe UI" pitchFamily="34" charset="0"/>
            </a:rPr>
            <a:t>Priorización presupuestaria.</a:t>
          </a:r>
          <a:endParaRPr lang="es-CL" sz="1200" dirty="0">
            <a:latin typeface="Segoe UI" pitchFamily="34" charset="0"/>
            <a:cs typeface="Segoe UI" pitchFamily="34" charset="0"/>
          </a:endParaRPr>
        </a:p>
      </dgm:t>
    </dgm:pt>
    <dgm:pt modelId="{9D108016-7F8C-47C0-8396-A1E9B3E3406D}" type="parTrans" cxnId="{0FA1C380-1F1C-4D1C-AE34-A78C040B4C14}">
      <dgm:prSet/>
      <dgm:spPr/>
      <dgm:t>
        <a:bodyPr/>
        <a:lstStyle/>
        <a:p>
          <a:endParaRPr lang="es-CL" sz="1200">
            <a:latin typeface="Segoe UI" pitchFamily="34" charset="0"/>
            <a:cs typeface="Segoe UI" pitchFamily="34" charset="0"/>
          </a:endParaRPr>
        </a:p>
      </dgm:t>
    </dgm:pt>
    <dgm:pt modelId="{0E629692-66C7-401B-BE3E-B88E2F7D1CC2}" type="sibTrans" cxnId="{0FA1C380-1F1C-4D1C-AE34-A78C040B4C14}">
      <dgm:prSet/>
      <dgm:spPr/>
      <dgm:t>
        <a:bodyPr/>
        <a:lstStyle/>
        <a:p>
          <a:endParaRPr lang="es-CL" sz="1200">
            <a:latin typeface="Segoe UI" pitchFamily="34" charset="0"/>
            <a:cs typeface="Segoe UI" pitchFamily="34" charset="0"/>
          </a:endParaRPr>
        </a:p>
      </dgm:t>
    </dgm:pt>
    <dgm:pt modelId="{D3F80470-6FEE-4DA3-86AC-389BE5FF3545}">
      <dgm:prSet phldrT="[Texto]" custT="1"/>
      <dgm:spPr/>
      <dgm:t>
        <a:bodyPr/>
        <a:lstStyle/>
        <a:p>
          <a:r>
            <a:rPr lang="es-CL" sz="1200" dirty="0" smtClean="0">
              <a:latin typeface="Segoe UI" pitchFamily="34" charset="0"/>
              <a:cs typeface="Segoe UI" pitchFamily="34" charset="0"/>
            </a:rPr>
            <a:t>Planes Operativos.</a:t>
          </a:r>
          <a:endParaRPr lang="es-CL" sz="1200" dirty="0">
            <a:latin typeface="Segoe UI" pitchFamily="34" charset="0"/>
            <a:cs typeface="Segoe UI" pitchFamily="34" charset="0"/>
          </a:endParaRPr>
        </a:p>
      </dgm:t>
    </dgm:pt>
    <dgm:pt modelId="{52286CF5-5C2C-417F-B123-0A0FF20D6350}" type="parTrans" cxnId="{D7DE60C6-F7EA-44D1-B92F-CC9663B3771B}">
      <dgm:prSet/>
      <dgm:spPr/>
      <dgm:t>
        <a:bodyPr/>
        <a:lstStyle/>
        <a:p>
          <a:endParaRPr lang="es-CL" sz="1200">
            <a:latin typeface="Segoe UI" pitchFamily="34" charset="0"/>
            <a:cs typeface="Segoe UI" pitchFamily="34" charset="0"/>
          </a:endParaRPr>
        </a:p>
      </dgm:t>
    </dgm:pt>
    <dgm:pt modelId="{2732916F-AB6E-4BEB-BAF6-7ECDC3C0C45B}" type="sibTrans" cxnId="{D7DE60C6-F7EA-44D1-B92F-CC9663B3771B}">
      <dgm:prSet/>
      <dgm:spPr/>
      <dgm:t>
        <a:bodyPr/>
        <a:lstStyle/>
        <a:p>
          <a:endParaRPr lang="es-CL" sz="1200">
            <a:latin typeface="Segoe UI" pitchFamily="34" charset="0"/>
            <a:cs typeface="Segoe UI" pitchFamily="34" charset="0"/>
          </a:endParaRPr>
        </a:p>
      </dgm:t>
    </dgm:pt>
    <dgm:pt modelId="{F1555F8A-74F2-45D3-B1DC-F55AE159BB6A}">
      <dgm:prSet custT="1"/>
      <dgm:spPr/>
      <dgm:t>
        <a:bodyPr/>
        <a:lstStyle/>
        <a:p>
          <a:r>
            <a:rPr lang="es-CL" sz="1200" b="1" i="1" dirty="0" smtClean="0">
              <a:latin typeface="Segoe UI" pitchFamily="34" charset="0"/>
              <a:cs typeface="Segoe UI" pitchFamily="34" charset="0"/>
            </a:rPr>
            <a:t>Fase Diagnóstico Interna</a:t>
          </a:r>
          <a:endParaRPr lang="es-CL" sz="1200" b="1" i="1" dirty="0">
            <a:latin typeface="Segoe UI" pitchFamily="34" charset="0"/>
            <a:cs typeface="Segoe UI" pitchFamily="34" charset="0"/>
          </a:endParaRPr>
        </a:p>
      </dgm:t>
    </dgm:pt>
    <dgm:pt modelId="{3255BB7E-D806-4EF6-9D33-C5329B873EC9}" type="parTrans" cxnId="{AF15EBFB-3462-4215-B1B1-A879F5DF2677}">
      <dgm:prSet/>
      <dgm:spPr/>
      <dgm:t>
        <a:bodyPr/>
        <a:lstStyle/>
        <a:p>
          <a:endParaRPr lang="es-CL" sz="1200"/>
        </a:p>
      </dgm:t>
    </dgm:pt>
    <dgm:pt modelId="{4879C334-CB4C-4775-AC22-E5A1305EB370}" type="sibTrans" cxnId="{AF15EBFB-3462-4215-B1B1-A879F5DF2677}">
      <dgm:prSet/>
      <dgm:spPr/>
      <dgm:t>
        <a:bodyPr/>
        <a:lstStyle/>
        <a:p>
          <a:endParaRPr lang="es-CL" sz="1200"/>
        </a:p>
      </dgm:t>
    </dgm:pt>
    <dgm:pt modelId="{0B5EB614-7E60-4D18-8287-731CD6BE1ECB}">
      <dgm:prSet phldrT="[Texto]" custT="1"/>
      <dgm:spPr/>
      <dgm:t>
        <a:bodyPr/>
        <a:lstStyle/>
        <a:p>
          <a:r>
            <a:rPr lang="es-CL" sz="1200" dirty="0" smtClean="0">
              <a:latin typeface="Segoe UI" pitchFamily="34" charset="0"/>
              <a:cs typeface="Segoe UI" pitchFamily="34" charset="0"/>
            </a:rPr>
            <a:t>Evaluación de Satisfacción Usuaria.</a:t>
          </a:r>
          <a:endParaRPr lang="es-CL" sz="1200" dirty="0">
            <a:latin typeface="Segoe UI" pitchFamily="34" charset="0"/>
            <a:cs typeface="Segoe UI" pitchFamily="34" charset="0"/>
          </a:endParaRPr>
        </a:p>
      </dgm:t>
    </dgm:pt>
    <dgm:pt modelId="{6BEABB6C-2900-469B-A0AF-1FC61CD26446}" type="parTrans" cxnId="{CB462358-E060-46A3-975F-0B5B30E76A26}">
      <dgm:prSet/>
      <dgm:spPr/>
      <dgm:t>
        <a:bodyPr/>
        <a:lstStyle/>
        <a:p>
          <a:endParaRPr lang="es-CL" sz="1200"/>
        </a:p>
      </dgm:t>
    </dgm:pt>
    <dgm:pt modelId="{A1E8AF0E-2281-4488-87B3-8AD6D03514FF}" type="sibTrans" cxnId="{CB462358-E060-46A3-975F-0B5B30E76A26}">
      <dgm:prSet/>
      <dgm:spPr/>
      <dgm:t>
        <a:bodyPr/>
        <a:lstStyle/>
        <a:p>
          <a:endParaRPr lang="es-CL" sz="1200"/>
        </a:p>
      </dgm:t>
    </dgm:pt>
    <dgm:pt modelId="{9D970164-3B64-4A79-BA02-BAAF6848BB90}">
      <dgm:prSet custT="1"/>
      <dgm:spPr/>
      <dgm:t>
        <a:bodyPr/>
        <a:lstStyle/>
        <a:p>
          <a:r>
            <a:rPr lang="es-CL" sz="1200" dirty="0" smtClean="0">
              <a:latin typeface="Segoe UI" pitchFamily="34" charset="0"/>
              <a:cs typeface="Segoe UI" pitchFamily="34" charset="0"/>
            </a:rPr>
            <a:t>Diagnóstico institucional.</a:t>
          </a:r>
          <a:endParaRPr lang="es-CL" sz="1200" dirty="0">
            <a:latin typeface="Segoe UI" pitchFamily="34" charset="0"/>
            <a:cs typeface="Segoe UI" pitchFamily="34" charset="0"/>
          </a:endParaRPr>
        </a:p>
      </dgm:t>
    </dgm:pt>
    <dgm:pt modelId="{EB18D0D0-281E-46A8-81CF-1A4764FBB533}" type="parTrans" cxnId="{808F0C7B-AC96-4E6A-8A99-B98B45E666A9}">
      <dgm:prSet/>
      <dgm:spPr/>
      <dgm:t>
        <a:bodyPr/>
        <a:lstStyle/>
        <a:p>
          <a:endParaRPr lang="es-CL" sz="1200"/>
        </a:p>
      </dgm:t>
    </dgm:pt>
    <dgm:pt modelId="{1713CACA-826B-4869-A4F6-D77A1234C910}" type="sibTrans" cxnId="{808F0C7B-AC96-4E6A-8A99-B98B45E666A9}">
      <dgm:prSet/>
      <dgm:spPr/>
      <dgm:t>
        <a:bodyPr/>
        <a:lstStyle/>
        <a:p>
          <a:endParaRPr lang="es-CL" sz="1200"/>
        </a:p>
      </dgm:t>
    </dgm:pt>
    <dgm:pt modelId="{3DDF0C1E-1347-4A52-8102-CB71F69871BE}">
      <dgm:prSet custT="1"/>
      <dgm:spPr/>
      <dgm:t>
        <a:bodyPr/>
        <a:lstStyle/>
        <a:p>
          <a:r>
            <a:rPr lang="es-CL" sz="1200" dirty="0" smtClean="0">
              <a:latin typeface="Segoe UI" pitchFamily="34" charset="0"/>
              <a:cs typeface="Segoe UI" pitchFamily="34" charset="0"/>
            </a:rPr>
            <a:t>Evaluación de cumplimiento de metas 2011.</a:t>
          </a:r>
          <a:endParaRPr lang="es-CL" sz="1200" dirty="0">
            <a:latin typeface="Segoe UI" pitchFamily="34" charset="0"/>
            <a:cs typeface="Segoe UI" pitchFamily="34" charset="0"/>
          </a:endParaRPr>
        </a:p>
      </dgm:t>
    </dgm:pt>
    <dgm:pt modelId="{A474A124-F6AE-420F-8B3B-6F8C38348B63}" type="parTrans" cxnId="{66E7A2CB-198C-4B32-A168-C71C173BA9E7}">
      <dgm:prSet/>
      <dgm:spPr/>
      <dgm:t>
        <a:bodyPr/>
        <a:lstStyle/>
        <a:p>
          <a:endParaRPr lang="es-CL" sz="1200"/>
        </a:p>
      </dgm:t>
    </dgm:pt>
    <dgm:pt modelId="{132D1DCF-EA4E-4BAD-9146-2A94B1605456}" type="sibTrans" cxnId="{66E7A2CB-198C-4B32-A168-C71C173BA9E7}">
      <dgm:prSet/>
      <dgm:spPr/>
      <dgm:t>
        <a:bodyPr/>
        <a:lstStyle/>
        <a:p>
          <a:endParaRPr lang="es-CL" sz="1200"/>
        </a:p>
      </dgm:t>
    </dgm:pt>
    <dgm:pt modelId="{10D98901-E5A0-49F8-AE7E-73C0FDE666E6}">
      <dgm:prSet phldrT="[Texto]" custT="1"/>
      <dgm:spPr/>
      <dgm:t>
        <a:bodyPr/>
        <a:lstStyle/>
        <a:p>
          <a:r>
            <a:rPr lang="es-CL" sz="1200" dirty="0" smtClean="0">
              <a:latin typeface="Segoe UI" pitchFamily="34" charset="0"/>
              <a:cs typeface="Segoe UI" pitchFamily="34" charset="0"/>
            </a:rPr>
            <a:t>Indicadores y metas asociadas.</a:t>
          </a:r>
          <a:endParaRPr lang="es-CL" sz="1200" dirty="0">
            <a:latin typeface="Segoe UI" pitchFamily="34" charset="0"/>
            <a:cs typeface="Segoe UI" pitchFamily="34" charset="0"/>
          </a:endParaRPr>
        </a:p>
      </dgm:t>
    </dgm:pt>
    <dgm:pt modelId="{4D937462-800C-4047-B6CA-7B6561FA362E}" type="parTrans" cxnId="{7CC63F30-E8B3-423E-93EA-4DA37031BC61}">
      <dgm:prSet/>
      <dgm:spPr/>
      <dgm:t>
        <a:bodyPr/>
        <a:lstStyle/>
        <a:p>
          <a:endParaRPr lang="es-CL" sz="1200"/>
        </a:p>
      </dgm:t>
    </dgm:pt>
    <dgm:pt modelId="{4FE04F5A-59E3-4EBD-BD8E-9AFCBDB2F219}" type="sibTrans" cxnId="{7CC63F30-E8B3-423E-93EA-4DA37031BC61}">
      <dgm:prSet/>
      <dgm:spPr/>
      <dgm:t>
        <a:bodyPr/>
        <a:lstStyle/>
        <a:p>
          <a:endParaRPr lang="es-CL" sz="1200"/>
        </a:p>
      </dgm:t>
    </dgm:pt>
    <dgm:pt modelId="{F4C88C1B-1B8B-49E5-96A0-99FF88BAC8DD}">
      <dgm:prSet phldrT="[Texto]" custT="1"/>
      <dgm:spPr/>
      <dgm:t>
        <a:bodyPr/>
        <a:lstStyle/>
        <a:p>
          <a:r>
            <a:rPr lang="es-CL" sz="1200" dirty="0" smtClean="0">
              <a:latin typeface="Segoe UI" pitchFamily="34" charset="0"/>
              <a:cs typeface="Segoe UI" pitchFamily="34" charset="0"/>
            </a:rPr>
            <a:t>Iniciativas institucionales y colectivas.</a:t>
          </a:r>
          <a:endParaRPr lang="es-CL" sz="1200" dirty="0">
            <a:latin typeface="Segoe UI" pitchFamily="34" charset="0"/>
            <a:cs typeface="Segoe UI" pitchFamily="34" charset="0"/>
          </a:endParaRPr>
        </a:p>
      </dgm:t>
    </dgm:pt>
    <dgm:pt modelId="{4FB2C42C-3EC7-469F-BDE5-7B019A31B352}" type="parTrans" cxnId="{F02488CB-54F0-43DD-AEDB-66A6582CADE1}">
      <dgm:prSet/>
      <dgm:spPr/>
      <dgm:t>
        <a:bodyPr/>
        <a:lstStyle/>
        <a:p>
          <a:endParaRPr lang="es-CL" sz="1200"/>
        </a:p>
      </dgm:t>
    </dgm:pt>
    <dgm:pt modelId="{6C526564-44A9-437E-8C43-90D3DF9F71D0}" type="sibTrans" cxnId="{F02488CB-54F0-43DD-AEDB-66A6582CADE1}">
      <dgm:prSet/>
      <dgm:spPr/>
      <dgm:t>
        <a:bodyPr/>
        <a:lstStyle/>
        <a:p>
          <a:endParaRPr lang="es-CL" sz="1200"/>
        </a:p>
      </dgm:t>
    </dgm:pt>
    <dgm:pt modelId="{547551EF-6B7F-4641-8005-43BBBC3DD289}">
      <dgm:prSet phldrT="[Texto]" custT="1"/>
      <dgm:spPr/>
      <dgm:t>
        <a:bodyPr/>
        <a:lstStyle/>
        <a:p>
          <a:r>
            <a:rPr lang="es-CL" sz="1200" dirty="0" smtClean="0">
              <a:latin typeface="Segoe UI" pitchFamily="34" charset="0"/>
              <a:cs typeface="Segoe UI" pitchFamily="34" charset="0"/>
            </a:rPr>
            <a:t>Coordinaciones.</a:t>
          </a:r>
          <a:endParaRPr lang="es-CL" sz="1200" dirty="0">
            <a:latin typeface="Segoe UI" pitchFamily="34" charset="0"/>
            <a:cs typeface="Segoe UI" pitchFamily="34" charset="0"/>
          </a:endParaRPr>
        </a:p>
      </dgm:t>
    </dgm:pt>
    <dgm:pt modelId="{18586094-0CAF-441B-8B71-B8B83683B022}" type="parTrans" cxnId="{2E03EFCA-4E74-4356-BF09-A628793F01DA}">
      <dgm:prSet/>
      <dgm:spPr/>
      <dgm:t>
        <a:bodyPr/>
        <a:lstStyle/>
        <a:p>
          <a:endParaRPr lang="es-CL" sz="1200"/>
        </a:p>
      </dgm:t>
    </dgm:pt>
    <dgm:pt modelId="{A51768B3-9C38-4D1B-BA70-7C1FBC890BEB}" type="sibTrans" cxnId="{2E03EFCA-4E74-4356-BF09-A628793F01DA}">
      <dgm:prSet/>
      <dgm:spPr/>
      <dgm:t>
        <a:bodyPr/>
        <a:lstStyle/>
        <a:p>
          <a:endParaRPr lang="es-CL" sz="1200"/>
        </a:p>
      </dgm:t>
    </dgm:pt>
    <dgm:pt modelId="{B09BC0E2-DC28-4EAA-9F1C-89FBEECF827C}">
      <dgm:prSet custT="1"/>
      <dgm:spPr/>
      <dgm:t>
        <a:bodyPr/>
        <a:lstStyle/>
        <a:p>
          <a:r>
            <a:rPr lang="es-CL" sz="1200" dirty="0" smtClean="0">
              <a:latin typeface="Segoe UI" pitchFamily="34" charset="0"/>
              <a:cs typeface="Segoe UI" pitchFamily="34" charset="0"/>
            </a:rPr>
            <a:t>Gestión Presupuestaria 2011 y Proyección 2012.</a:t>
          </a:r>
          <a:endParaRPr lang="es-CL" sz="1200" dirty="0">
            <a:latin typeface="Segoe UI" pitchFamily="34" charset="0"/>
            <a:cs typeface="Segoe UI" pitchFamily="34" charset="0"/>
          </a:endParaRPr>
        </a:p>
      </dgm:t>
    </dgm:pt>
    <dgm:pt modelId="{9657A4AE-0C9D-41A3-93B7-6EDC85482E25}" type="parTrans" cxnId="{6512EE5F-0DAE-4F76-9B7F-A2BF37B22CEB}">
      <dgm:prSet/>
      <dgm:spPr/>
      <dgm:t>
        <a:bodyPr/>
        <a:lstStyle/>
        <a:p>
          <a:endParaRPr lang="es-CL"/>
        </a:p>
      </dgm:t>
    </dgm:pt>
    <dgm:pt modelId="{64CF1846-85CC-4E56-AAAB-2E918137E0B3}" type="sibTrans" cxnId="{6512EE5F-0DAE-4F76-9B7F-A2BF37B22CEB}">
      <dgm:prSet/>
      <dgm:spPr/>
      <dgm:t>
        <a:bodyPr/>
        <a:lstStyle/>
        <a:p>
          <a:endParaRPr lang="es-CL"/>
        </a:p>
      </dgm:t>
    </dgm:pt>
    <dgm:pt modelId="{CFA4AA9A-6078-4C1C-9DE5-5C0A46F26251}">
      <dgm:prSet custT="1"/>
      <dgm:spPr/>
      <dgm:t>
        <a:bodyPr/>
        <a:lstStyle/>
        <a:p>
          <a:r>
            <a:rPr lang="es-CL" sz="1200" dirty="0" smtClean="0">
              <a:latin typeface="Segoe UI" pitchFamily="34" charset="0"/>
              <a:cs typeface="Segoe UI" pitchFamily="34" charset="0"/>
            </a:rPr>
            <a:t>Evaluación del clima organizacional.</a:t>
          </a:r>
          <a:endParaRPr lang="es-CL" sz="1200" dirty="0">
            <a:latin typeface="Segoe UI" pitchFamily="34" charset="0"/>
            <a:cs typeface="Segoe UI" pitchFamily="34" charset="0"/>
          </a:endParaRPr>
        </a:p>
      </dgm:t>
    </dgm:pt>
    <dgm:pt modelId="{C7924DA7-7482-4E80-8613-DF6CF9C63B4C}" type="parTrans" cxnId="{18840912-0C60-40BC-B3E2-BAEC05BB3E65}">
      <dgm:prSet/>
      <dgm:spPr/>
      <dgm:t>
        <a:bodyPr/>
        <a:lstStyle/>
        <a:p>
          <a:endParaRPr lang="es-CL"/>
        </a:p>
      </dgm:t>
    </dgm:pt>
    <dgm:pt modelId="{BC4FDF1F-9777-438F-8A8A-64F0CCCDA535}" type="sibTrans" cxnId="{18840912-0C60-40BC-B3E2-BAEC05BB3E65}">
      <dgm:prSet/>
      <dgm:spPr/>
      <dgm:t>
        <a:bodyPr/>
        <a:lstStyle/>
        <a:p>
          <a:endParaRPr lang="es-CL"/>
        </a:p>
      </dgm:t>
    </dgm:pt>
    <dgm:pt modelId="{6B3167AD-6AC9-4FAC-9350-87C70C99441A}" type="pres">
      <dgm:prSet presAssocID="{DEDEC8A1-2DAA-431C-AC92-60BE9F98BD0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54AC7B1-6D0B-4D97-ADC0-0F3AC061E8AF}" type="pres">
      <dgm:prSet presAssocID="{DEDEC8A1-2DAA-431C-AC92-60BE9F98BD02}" presName="fgShape" presStyleLbl="fgShp" presStyleIdx="0" presStyleCnt="1" custScaleY="98356" custLinFactNeighborX="-953" custLinFactNeighborY="42116"/>
      <dgm:spPr/>
    </dgm:pt>
    <dgm:pt modelId="{871A08F1-FDD3-413E-9651-0EF42D383993}" type="pres">
      <dgm:prSet presAssocID="{DEDEC8A1-2DAA-431C-AC92-60BE9F98BD02}" presName="linComp" presStyleCnt="0"/>
      <dgm:spPr/>
    </dgm:pt>
    <dgm:pt modelId="{385A3C79-78CD-4181-A23B-55AFFDBC3CB6}" type="pres">
      <dgm:prSet presAssocID="{F1555F8A-74F2-45D3-B1DC-F55AE159BB6A}" presName="compNode" presStyleCnt="0"/>
      <dgm:spPr/>
    </dgm:pt>
    <dgm:pt modelId="{A0E38801-7457-4A2E-9F80-F81AD2C1C2D7}" type="pres">
      <dgm:prSet presAssocID="{F1555F8A-74F2-45D3-B1DC-F55AE159BB6A}" presName="bkgdShape" presStyleLbl="node1" presStyleIdx="0" presStyleCnt="4"/>
      <dgm:spPr/>
      <dgm:t>
        <a:bodyPr/>
        <a:lstStyle/>
        <a:p>
          <a:endParaRPr lang="es-ES"/>
        </a:p>
      </dgm:t>
    </dgm:pt>
    <dgm:pt modelId="{A871184A-A80F-40C8-8D1A-37B3EF0E4891}" type="pres">
      <dgm:prSet presAssocID="{F1555F8A-74F2-45D3-B1DC-F55AE159BB6A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041513-2BB8-4E07-9E4D-661137E58861}" type="pres">
      <dgm:prSet presAssocID="{F1555F8A-74F2-45D3-B1DC-F55AE159BB6A}" presName="invisiNode" presStyleLbl="node1" presStyleIdx="0" presStyleCnt="4"/>
      <dgm:spPr/>
    </dgm:pt>
    <dgm:pt modelId="{88D68A0D-E649-46CF-9677-79ADEA9201C4}" type="pres">
      <dgm:prSet presAssocID="{F1555F8A-74F2-45D3-B1DC-F55AE159BB6A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235E1CC-35B8-4DC2-B6FE-9BAFE6353A8C}" type="pres">
      <dgm:prSet presAssocID="{4879C334-CB4C-4775-AC22-E5A1305EB370}" presName="sibTrans" presStyleLbl="sibTrans2D1" presStyleIdx="0" presStyleCnt="0"/>
      <dgm:spPr/>
      <dgm:t>
        <a:bodyPr/>
        <a:lstStyle/>
        <a:p>
          <a:endParaRPr lang="es-ES"/>
        </a:p>
      </dgm:t>
    </dgm:pt>
    <dgm:pt modelId="{B8123CFD-D332-47AE-9B85-A3501747E632}" type="pres">
      <dgm:prSet presAssocID="{D9D75621-76B4-42F5-B0E9-399F13A09DD4}" presName="compNode" presStyleCnt="0"/>
      <dgm:spPr/>
    </dgm:pt>
    <dgm:pt modelId="{7C2B3378-1BAA-4802-80FE-4E2536D338BB}" type="pres">
      <dgm:prSet presAssocID="{D9D75621-76B4-42F5-B0E9-399F13A09DD4}" presName="bkgdShape" presStyleLbl="node1" presStyleIdx="1" presStyleCnt="4"/>
      <dgm:spPr/>
      <dgm:t>
        <a:bodyPr/>
        <a:lstStyle/>
        <a:p>
          <a:endParaRPr lang="es-ES"/>
        </a:p>
      </dgm:t>
    </dgm:pt>
    <dgm:pt modelId="{C7C51E93-AC4F-40EB-B57B-7B63ECD044C3}" type="pres">
      <dgm:prSet presAssocID="{D9D75621-76B4-42F5-B0E9-399F13A09DD4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695A68-EB22-4B84-87D0-7BE04C186590}" type="pres">
      <dgm:prSet presAssocID="{D9D75621-76B4-42F5-B0E9-399F13A09DD4}" presName="invisiNode" presStyleLbl="node1" presStyleIdx="1" presStyleCnt="4"/>
      <dgm:spPr/>
    </dgm:pt>
    <dgm:pt modelId="{41722420-6FB2-4C0D-9C70-2AD88F43FE4B}" type="pres">
      <dgm:prSet presAssocID="{D9D75621-76B4-42F5-B0E9-399F13A09DD4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71224AC0-63E7-4AFD-B754-2DE5B0E518EB}" type="pres">
      <dgm:prSet presAssocID="{6EFF4BE5-9556-45A0-8B6E-5C1A8707CB11}" presName="sibTrans" presStyleLbl="sibTrans2D1" presStyleIdx="0" presStyleCnt="0"/>
      <dgm:spPr/>
      <dgm:t>
        <a:bodyPr/>
        <a:lstStyle/>
        <a:p>
          <a:endParaRPr lang="es-ES"/>
        </a:p>
      </dgm:t>
    </dgm:pt>
    <dgm:pt modelId="{DD3ED75C-AE0E-4962-A11B-70914163263E}" type="pres">
      <dgm:prSet presAssocID="{BD45C4AA-8312-43E9-B359-12528C004C1F}" presName="compNode" presStyleCnt="0"/>
      <dgm:spPr/>
    </dgm:pt>
    <dgm:pt modelId="{2630E9B5-7877-4FCA-8E69-745503F78DDE}" type="pres">
      <dgm:prSet presAssocID="{BD45C4AA-8312-43E9-B359-12528C004C1F}" presName="bkgdShape" presStyleLbl="node1" presStyleIdx="2" presStyleCnt="4"/>
      <dgm:spPr/>
      <dgm:t>
        <a:bodyPr/>
        <a:lstStyle/>
        <a:p>
          <a:endParaRPr lang="es-ES"/>
        </a:p>
      </dgm:t>
    </dgm:pt>
    <dgm:pt modelId="{3EF8ABB1-96F4-4203-B779-DD5D75FFAD49}" type="pres">
      <dgm:prSet presAssocID="{BD45C4AA-8312-43E9-B359-12528C004C1F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5C09BF-B58A-4A57-A46A-0DE101E987FD}" type="pres">
      <dgm:prSet presAssocID="{BD45C4AA-8312-43E9-B359-12528C004C1F}" presName="invisiNode" presStyleLbl="node1" presStyleIdx="2" presStyleCnt="4"/>
      <dgm:spPr/>
    </dgm:pt>
    <dgm:pt modelId="{98689806-1B5B-4BF1-9254-4499BC5BA9E1}" type="pres">
      <dgm:prSet presAssocID="{BD45C4AA-8312-43E9-B359-12528C004C1F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83EE7480-67D1-40EC-94DD-A84ACE324BD6}" type="pres">
      <dgm:prSet presAssocID="{63D2CF92-98D8-4425-BB34-9811028F578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78D589B-928A-4B3D-9B0E-A7DE142520C7}" type="pres">
      <dgm:prSet presAssocID="{CB880433-B56D-458B-A8CB-B5979603E7CB}" presName="compNode" presStyleCnt="0"/>
      <dgm:spPr/>
    </dgm:pt>
    <dgm:pt modelId="{1C573C23-3B95-45BC-9F4B-DB2B1E13E80A}" type="pres">
      <dgm:prSet presAssocID="{CB880433-B56D-458B-A8CB-B5979603E7CB}" presName="bkgdShape" presStyleLbl="node1" presStyleIdx="3" presStyleCnt="4"/>
      <dgm:spPr/>
      <dgm:t>
        <a:bodyPr/>
        <a:lstStyle/>
        <a:p>
          <a:endParaRPr lang="es-ES"/>
        </a:p>
      </dgm:t>
    </dgm:pt>
    <dgm:pt modelId="{C8878A73-09AA-4652-894D-31889C3D73C9}" type="pres">
      <dgm:prSet presAssocID="{CB880433-B56D-458B-A8CB-B5979603E7CB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9CF6D6-A46A-4658-B156-1426170E095D}" type="pres">
      <dgm:prSet presAssocID="{CB880433-B56D-458B-A8CB-B5979603E7CB}" presName="invisiNode" presStyleLbl="node1" presStyleIdx="3" presStyleCnt="4"/>
      <dgm:spPr/>
    </dgm:pt>
    <dgm:pt modelId="{579B64D4-A300-4DD0-8A74-67B7D8AEA81D}" type="pres">
      <dgm:prSet presAssocID="{CB880433-B56D-458B-A8CB-B5979603E7CB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CL"/>
        </a:p>
      </dgm:t>
    </dgm:pt>
  </dgm:ptLst>
  <dgm:cxnLst>
    <dgm:cxn modelId="{1572E3FF-81A4-4B6B-9661-5BC281EEB7FB}" type="presOf" srcId="{3DDF0C1E-1347-4A52-8102-CB71F69871BE}" destId="{A871184A-A80F-40C8-8D1A-37B3EF0E4891}" srcOrd="1" destOrd="4" presId="urn:microsoft.com/office/officeart/2005/8/layout/hList7"/>
    <dgm:cxn modelId="{66E7A2CB-198C-4B32-A168-C71C173BA9E7}" srcId="{F1555F8A-74F2-45D3-B1DC-F55AE159BB6A}" destId="{3DDF0C1E-1347-4A52-8102-CB71F69871BE}" srcOrd="3" destOrd="0" parTransId="{A474A124-F6AE-420F-8B3B-6F8C38348B63}" sibTransId="{132D1DCF-EA4E-4BAD-9146-2A94B1605456}"/>
    <dgm:cxn modelId="{68F115F8-AFE4-438D-A250-9059E729E4E1}" type="presOf" srcId="{10D98901-E5A0-49F8-AE7E-73C0FDE666E6}" destId="{2630E9B5-7877-4FCA-8E69-745503F78DDE}" srcOrd="0" destOrd="2" presId="urn:microsoft.com/office/officeart/2005/8/layout/hList7"/>
    <dgm:cxn modelId="{73337965-4C78-4FA2-AD3B-C16F91ABEC32}" type="presOf" srcId="{63D2CF92-98D8-4425-BB34-9811028F578B}" destId="{83EE7480-67D1-40EC-94DD-A84ACE324BD6}" srcOrd="0" destOrd="0" presId="urn:microsoft.com/office/officeart/2005/8/layout/hList7"/>
    <dgm:cxn modelId="{29C6EC8D-8E14-4F25-8543-5A340153D885}" srcId="{DEDEC8A1-2DAA-431C-AC92-60BE9F98BD02}" destId="{D9D75621-76B4-42F5-B0E9-399F13A09DD4}" srcOrd="1" destOrd="0" parTransId="{D0257F9C-11C5-4488-854D-6C1AB6047A27}" sibTransId="{6EFF4BE5-9556-45A0-8B6E-5C1A8707CB11}"/>
    <dgm:cxn modelId="{B5FFA423-062B-45EF-885A-37A8334B6BD0}" type="presOf" srcId="{D9D75621-76B4-42F5-B0E9-399F13A09DD4}" destId="{C7C51E93-AC4F-40EB-B57B-7B63ECD044C3}" srcOrd="1" destOrd="0" presId="urn:microsoft.com/office/officeart/2005/8/layout/hList7"/>
    <dgm:cxn modelId="{E844765B-0A01-4792-893D-4A652EBA6F1A}" type="presOf" srcId="{CB880433-B56D-458B-A8CB-B5979603E7CB}" destId="{C8878A73-09AA-4652-894D-31889C3D73C9}" srcOrd="1" destOrd="0" presId="urn:microsoft.com/office/officeart/2005/8/layout/hList7"/>
    <dgm:cxn modelId="{13E02FCF-25CB-44D9-823E-19E04131C25B}" srcId="{D9D75621-76B4-42F5-B0E9-399F13A09DD4}" destId="{490FA596-BCB1-4E0E-88DF-4AA613927D6D}" srcOrd="2" destOrd="0" parTransId="{01D8DA29-F969-4663-B449-3080074F22F6}" sibTransId="{4B8E26C0-4B0A-4925-91E2-B2B5F84FC8FC}"/>
    <dgm:cxn modelId="{AA6B75B0-56DB-4EB1-AD01-07375CCDC15A}" type="presOf" srcId="{9D970164-3B64-4A79-BA02-BAAF6848BB90}" destId="{A871184A-A80F-40C8-8D1A-37B3EF0E4891}" srcOrd="1" destOrd="1" presId="urn:microsoft.com/office/officeart/2005/8/layout/hList7"/>
    <dgm:cxn modelId="{808F0C7B-AC96-4E6A-8A99-B98B45E666A9}" srcId="{F1555F8A-74F2-45D3-B1DC-F55AE159BB6A}" destId="{9D970164-3B64-4A79-BA02-BAAF6848BB90}" srcOrd="0" destOrd="0" parTransId="{EB18D0D0-281E-46A8-81CF-1A4764FBB533}" sibTransId="{1713CACA-826B-4869-A4F6-D77A1234C910}"/>
    <dgm:cxn modelId="{190BDEEE-9DF0-4806-B9DF-5221E6ADAF82}" type="presOf" srcId="{10D98901-E5A0-49F8-AE7E-73C0FDE666E6}" destId="{3EF8ABB1-96F4-4203-B779-DD5D75FFAD49}" srcOrd="1" destOrd="2" presId="urn:microsoft.com/office/officeart/2005/8/layout/hList7"/>
    <dgm:cxn modelId="{2AEA3C9C-D9ED-4FA0-A509-6F9EE685BF56}" type="presOf" srcId="{9D970164-3B64-4A79-BA02-BAAF6848BB90}" destId="{A0E38801-7457-4A2E-9F80-F81AD2C1C2D7}" srcOrd="0" destOrd="1" presId="urn:microsoft.com/office/officeart/2005/8/layout/hList7"/>
    <dgm:cxn modelId="{F02488CB-54F0-43DD-AEDB-66A6582CADE1}" srcId="{BD45C4AA-8312-43E9-B359-12528C004C1F}" destId="{F4C88C1B-1B8B-49E5-96A0-99FF88BAC8DD}" srcOrd="2" destOrd="0" parTransId="{4FB2C42C-3EC7-469F-BDE5-7B019A31B352}" sibTransId="{6C526564-44A9-437E-8C43-90D3DF9F71D0}"/>
    <dgm:cxn modelId="{1203B24A-7AF2-4D5D-9B02-661480358312}" type="presOf" srcId="{CFA4AA9A-6078-4C1C-9DE5-5C0A46F26251}" destId="{A0E38801-7457-4A2E-9F80-F81AD2C1C2D7}" srcOrd="0" destOrd="2" presId="urn:microsoft.com/office/officeart/2005/8/layout/hList7"/>
    <dgm:cxn modelId="{18840912-0C60-40BC-B3E2-BAEC05BB3E65}" srcId="{F1555F8A-74F2-45D3-B1DC-F55AE159BB6A}" destId="{CFA4AA9A-6078-4C1C-9DE5-5C0A46F26251}" srcOrd="1" destOrd="0" parTransId="{C7924DA7-7482-4E80-8613-DF6CF9C63B4C}" sibTransId="{BC4FDF1F-9777-438F-8A8A-64F0CCCDA535}"/>
    <dgm:cxn modelId="{50AE0CCB-2ADB-42C4-A590-EBFB7CDC05D4}" type="presOf" srcId="{77C7F84B-D854-415D-A67E-4DF7F72EFA87}" destId="{1C573C23-3B95-45BC-9F4B-DB2B1E13E80A}" srcOrd="0" destOrd="1" presId="urn:microsoft.com/office/officeart/2005/8/layout/hList7"/>
    <dgm:cxn modelId="{97AEE286-9888-4A3F-AD13-9BA7E3E49587}" type="presOf" srcId="{D9D75621-76B4-42F5-B0E9-399F13A09DD4}" destId="{7C2B3378-1BAA-4802-80FE-4E2536D338BB}" srcOrd="0" destOrd="0" presId="urn:microsoft.com/office/officeart/2005/8/layout/hList7"/>
    <dgm:cxn modelId="{E52306CF-B7FB-424B-8872-97D2F21FDDB6}" type="presOf" srcId="{0B5EB614-7E60-4D18-8287-731CD6BE1ECB}" destId="{7C2B3378-1BAA-4802-80FE-4E2536D338BB}" srcOrd="0" destOrd="2" presId="urn:microsoft.com/office/officeart/2005/8/layout/hList7"/>
    <dgm:cxn modelId="{18FCD548-CA97-4C53-B549-DEE6DDD59DB0}" type="presOf" srcId="{0B5EB614-7E60-4D18-8287-731CD6BE1ECB}" destId="{C7C51E93-AC4F-40EB-B57B-7B63ECD044C3}" srcOrd="1" destOrd="2" presId="urn:microsoft.com/office/officeart/2005/8/layout/hList7"/>
    <dgm:cxn modelId="{CB462358-E060-46A3-975F-0B5B30E76A26}" srcId="{D9D75621-76B4-42F5-B0E9-399F13A09DD4}" destId="{0B5EB614-7E60-4D18-8287-731CD6BE1ECB}" srcOrd="1" destOrd="0" parTransId="{6BEABB6C-2900-469B-A0AF-1FC61CD26446}" sibTransId="{A1E8AF0E-2281-4488-87B3-8AD6D03514FF}"/>
    <dgm:cxn modelId="{E7B586A1-905D-4A7A-8FC6-A4370500F252}" type="presOf" srcId="{BD45C4AA-8312-43E9-B359-12528C004C1F}" destId="{3EF8ABB1-96F4-4203-B779-DD5D75FFAD49}" srcOrd="1" destOrd="0" presId="urn:microsoft.com/office/officeart/2005/8/layout/hList7"/>
    <dgm:cxn modelId="{460B2586-0960-4DC4-ABDF-BE81F37F9CC9}" srcId="{D9D75621-76B4-42F5-B0E9-399F13A09DD4}" destId="{038710B0-9B46-43CC-B8A3-47C946CEB9D6}" srcOrd="0" destOrd="0" parTransId="{4E7F6AD9-F6F0-4C50-8904-0EFA1731ED21}" sibTransId="{7C6F3B02-4166-4D1A-87E9-DF09619874DF}"/>
    <dgm:cxn modelId="{3D6B7A4E-C36D-4998-9CDE-BAAA040BABD5}" type="presOf" srcId="{3DDF0C1E-1347-4A52-8102-CB71F69871BE}" destId="{A0E38801-7457-4A2E-9F80-F81AD2C1C2D7}" srcOrd="0" destOrd="4" presId="urn:microsoft.com/office/officeart/2005/8/layout/hList7"/>
    <dgm:cxn modelId="{DC1A25DC-7C37-41A5-8CD7-94AC4277C15B}" type="presOf" srcId="{77C7F84B-D854-415D-A67E-4DF7F72EFA87}" destId="{C8878A73-09AA-4652-894D-31889C3D73C9}" srcOrd="1" destOrd="1" presId="urn:microsoft.com/office/officeart/2005/8/layout/hList7"/>
    <dgm:cxn modelId="{FF040337-2793-41B0-9D52-50F980DC0940}" type="presOf" srcId="{F1555F8A-74F2-45D3-B1DC-F55AE159BB6A}" destId="{A0E38801-7457-4A2E-9F80-F81AD2C1C2D7}" srcOrd="0" destOrd="0" presId="urn:microsoft.com/office/officeart/2005/8/layout/hList7"/>
    <dgm:cxn modelId="{7CC63F30-E8B3-423E-93EA-4DA37031BC61}" srcId="{BD45C4AA-8312-43E9-B359-12528C004C1F}" destId="{10D98901-E5A0-49F8-AE7E-73C0FDE666E6}" srcOrd="1" destOrd="0" parTransId="{4D937462-800C-4047-B6CA-7B6561FA362E}" sibTransId="{4FE04F5A-59E3-4EBD-BD8E-9AFCBDB2F219}"/>
    <dgm:cxn modelId="{0FA1C380-1F1C-4D1C-AE34-A78C040B4C14}" srcId="{CB880433-B56D-458B-A8CB-B5979603E7CB}" destId="{77C7F84B-D854-415D-A67E-4DF7F72EFA87}" srcOrd="0" destOrd="0" parTransId="{9D108016-7F8C-47C0-8396-A1E9B3E3406D}" sibTransId="{0E629692-66C7-401B-BE3E-B88E2F7D1CC2}"/>
    <dgm:cxn modelId="{A630E1C8-F51C-47C2-83D6-28DB054128EA}" type="presOf" srcId="{F1555F8A-74F2-45D3-B1DC-F55AE159BB6A}" destId="{A871184A-A80F-40C8-8D1A-37B3EF0E4891}" srcOrd="1" destOrd="0" presId="urn:microsoft.com/office/officeart/2005/8/layout/hList7"/>
    <dgm:cxn modelId="{56378B05-2D5B-4BB5-A3B8-D7821D57B180}" type="presOf" srcId="{CFA4AA9A-6078-4C1C-9DE5-5C0A46F26251}" destId="{A871184A-A80F-40C8-8D1A-37B3EF0E4891}" srcOrd="1" destOrd="2" presId="urn:microsoft.com/office/officeart/2005/8/layout/hList7"/>
    <dgm:cxn modelId="{2E03EFCA-4E74-4356-BF09-A628793F01DA}" srcId="{CB880433-B56D-458B-A8CB-B5979603E7CB}" destId="{547551EF-6B7F-4641-8005-43BBBC3DD289}" srcOrd="1" destOrd="0" parTransId="{18586094-0CAF-441B-8B71-B8B83683B022}" sibTransId="{A51768B3-9C38-4D1B-BA70-7C1FBC890BEB}"/>
    <dgm:cxn modelId="{8FB06AFC-5149-4AED-A22C-3D85F90B98E0}" type="presOf" srcId="{D3F80470-6FEE-4DA3-86AC-389BE5FF3545}" destId="{1C573C23-3B95-45BC-9F4B-DB2B1E13E80A}" srcOrd="0" destOrd="3" presId="urn:microsoft.com/office/officeart/2005/8/layout/hList7"/>
    <dgm:cxn modelId="{A2957076-1A92-4EFA-B461-698DFF2CE97E}" type="presOf" srcId="{70DCF4AD-CCEF-49BB-9A92-59DCD4B729D4}" destId="{3EF8ABB1-96F4-4203-B779-DD5D75FFAD49}" srcOrd="1" destOrd="1" presId="urn:microsoft.com/office/officeart/2005/8/layout/hList7"/>
    <dgm:cxn modelId="{B7E35517-DCCB-49BE-981D-0EDF42EACD77}" type="presOf" srcId="{4879C334-CB4C-4775-AC22-E5A1305EB370}" destId="{A235E1CC-35B8-4DC2-B6FE-9BAFE6353A8C}" srcOrd="0" destOrd="0" presId="urn:microsoft.com/office/officeart/2005/8/layout/hList7"/>
    <dgm:cxn modelId="{7C29D1EC-53B3-4F75-9647-FE11F2C43B6B}" type="presOf" srcId="{BD45C4AA-8312-43E9-B359-12528C004C1F}" destId="{2630E9B5-7877-4FCA-8E69-745503F78DDE}" srcOrd="0" destOrd="0" presId="urn:microsoft.com/office/officeart/2005/8/layout/hList7"/>
    <dgm:cxn modelId="{AF15EBFB-3462-4215-B1B1-A879F5DF2677}" srcId="{DEDEC8A1-2DAA-431C-AC92-60BE9F98BD02}" destId="{F1555F8A-74F2-45D3-B1DC-F55AE159BB6A}" srcOrd="0" destOrd="0" parTransId="{3255BB7E-D806-4EF6-9D33-C5329B873EC9}" sibTransId="{4879C334-CB4C-4775-AC22-E5A1305EB370}"/>
    <dgm:cxn modelId="{9BE941DB-42AF-49BE-81AD-2B9C60AED229}" type="presOf" srcId="{038710B0-9B46-43CC-B8A3-47C946CEB9D6}" destId="{C7C51E93-AC4F-40EB-B57B-7B63ECD044C3}" srcOrd="1" destOrd="1" presId="urn:microsoft.com/office/officeart/2005/8/layout/hList7"/>
    <dgm:cxn modelId="{E9812A6C-E103-4626-B055-D5BA3F132DAA}" type="presOf" srcId="{F4C88C1B-1B8B-49E5-96A0-99FF88BAC8DD}" destId="{2630E9B5-7877-4FCA-8E69-745503F78DDE}" srcOrd="0" destOrd="3" presId="urn:microsoft.com/office/officeart/2005/8/layout/hList7"/>
    <dgm:cxn modelId="{FCB17208-7A00-4409-9235-A2D432CCD188}" type="presOf" srcId="{DEDEC8A1-2DAA-431C-AC92-60BE9F98BD02}" destId="{6B3167AD-6AC9-4FAC-9350-87C70C99441A}" srcOrd="0" destOrd="0" presId="urn:microsoft.com/office/officeart/2005/8/layout/hList7"/>
    <dgm:cxn modelId="{C8CCFDF3-2A6A-4814-B578-8500EADE9EB5}" srcId="{DEDEC8A1-2DAA-431C-AC92-60BE9F98BD02}" destId="{BD45C4AA-8312-43E9-B359-12528C004C1F}" srcOrd="2" destOrd="0" parTransId="{48F2D334-2790-43B4-8A98-BFF75AA29D2B}" sibTransId="{63D2CF92-98D8-4425-BB34-9811028F578B}"/>
    <dgm:cxn modelId="{771D882F-B870-4652-9320-5EE8F2BE54EB}" srcId="{BD45C4AA-8312-43E9-B359-12528C004C1F}" destId="{70DCF4AD-CCEF-49BB-9A92-59DCD4B729D4}" srcOrd="0" destOrd="0" parTransId="{B74F360D-17D6-439E-B7E1-943BFF794A1B}" sibTransId="{F4FB657D-EBDE-48A1-8046-F1094E4FF77E}"/>
    <dgm:cxn modelId="{E367B855-21D8-4D65-A460-2BC9DAC70B38}" type="presOf" srcId="{F4C88C1B-1B8B-49E5-96A0-99FF88BAC8DD}" destId="{3EF8ABB1-96F4-4203-B779-DD5D75FFAD49}" srcOrd="1" destOrd="3" presId="urn:microsoft.com/office/officeart/2005/8/layout/hList7"/>
    <dgm:cxn modelId="{8759EFC8-6178-4113-BDEB-74C806622EB9}" type="presOf" srcId="{B09BC0E2-DC28-4EAA-9F1C-89FBEECF827C}" destId="{A0E38801-7457-4A2E-9F80-F81AD2C1C2D7}" srcOrd="0" destOrd="3" presId="urn:microsoft.com/office/officeart/2005/8/layout/hList7"/>
    <dgm:cxn modelId="{6512EE5F-0DAE-4F76-9B7F-A2BF37B22CEB}" srcId="{F1555F8A-74F2-45D3-B1DC-F55AE159BB6A}" destId="{B09BC0E2-DC28-4EAA-9F1C-89FBEECF827C}" srcOrd="2" destOrd="0" parTransId="{9657A4AE-0C9D-41A3-93B7-6EDC85482E25}" sibTransId="{64CF1846-85CC-4E56-AAAB-2E918137E0B3}"/>
    <dgm:cxn modelId="{BDB0E323-F6E0-43FC-AA2C-6750C2559D4E}" srcId="{DEDEC8A1-2DAA-431C-AC92-60BE9F98BD02}" destId="{CB880433-B56D-458B-A8CB-B5979603E7CB}" srcOrd="3" destOrd="0" parTransId="{8BC8C2FC-2DAD-46BA-B3A7-1CC568E3281C}" sibTransId="{7F46C0DF-5E4B-48C5-A0E3-D445A010F3F7}"/>
    <dgm:cxn modelId="{813C5D59-A09A-45C2-90CA-6859F9CF3CFC}" type="presOf" srcId="{547551EF-6B7F-4641-8005-43BBBC3DD289}" destId="{1C573C23-3B95-45BC-9F4B-DB2B1E13E80A}" srcOrd="0" destOrd="2" presId="urn:microsoft.com/office/officeart/2005/8/layout/hList7"/>
    <dgm:cxn modelId="{E6020878-532D-4A3E-A6D5-A1745861AE35}" type="presOf" srcId="{B09BC0E2-DC28-4EAA-9F1C-89FBEECF827C}" destId="{A871184A-A80F-40C8-8D1A-37B3EF0E4891}" srcOrd="1" destOrd="3" presId="urn:microsoft.com/office/officeart/2005/8/layout/hList7"/>
    <dgm:cxn modelId="{BAE25620-5319-45CE-A68F-3E6B1CCB2D16}" type="presOf" srcId="{6EFF4BE5-9556-45A0-8B6E-5C1A8707CB11}" destId="{71224AC0-63E7-4AFD-B754-2DE5B0E518EB}" srcOrd="0" destOrd="0" presId="urn:microsoft.com/office/officeart/2005/8/layout/hList7"/>
    <dgm:cxn modelId="{39C9FAB9-2F17-45BA-AFA4-99131823BF67}" type="presOf" srcId="{70DCF4AD-CCEF-49BB-9A92-59DCD4B729D4}" destId="{2630E9B5-7877-4FCA-8E69-745503F78DDE}" srcOrd="0" destOrd="1" presId="urn:microsoft.com/office/officeart/2005/8/layout/hList7"/>
    <dgm:cxn modelId="{9A678086-BDDC-49D4-B37F-19C7E85AE491}" type="presOf" srcId="{D3F80470-6FEE-4DA3-86AC-389BE5FF3545}" destId="{C8878A73-09AA-4652-894D-31889C3D73C9}" srcOrd="1" destOrd="3" presId="urn:microsoft.com/office/officeart/2005/8/layout/hList7"/>
    <dgm:cxn modelId="{E0E8E390-CC20-41B0-B559-4DB6F1E19BDA}" type="presOf" srcId="{038710B0-9B46-43CC-B8A3-47C946CEB9D6}" destId="{7C2B3378-1BAA-4802-80FE-4E2536D338BB}" srcOrd="0" destOrd="1" presId="urn:microsoft.com/office/officeart/2005/8/layout/hList7"/>
    <dgm:cxn modelId="{6D9376A7-8C2D-4AC3-8084-CE91154C7D25}" type="presOf" srcId="{490FA596-BCB1-4E0E-88DF-4AA613927D6D}" destId="{7C2B3378-1BAA-4802-80FE-4E2536D338BB}" srcOrd="0" destOrd="3" presId="urn:microsoft.com/office/officeart/2005/8/layout/hList7"/>
    <dgm:cxn modelId="{8713DBBC-4D31-474B-99C2-4AE11BF3A36F}" type="presOf" srcId="{547551EF-6B7F-4641-8005-43BBBC3DD289}" destId="{C8878A73-09AA-4652-894D-31889C3D73C9}" srcOrd="1" destOrd="2" presId="urn:microsoft.com/office/officeart/2005/8/layout/hList7"/>
    <dgm:cxn modelId="{D7DE60C6-F7EA-44D1-B92F-CC9663B3771B}" srcId="{CB880433-B56D-458B-A8CB-B5979603E7CB}" destId="{D3F80470-6FEE-4DA3-86AC-389BE5FF3545}" srcOrd="2" destOrd="0" parTransId="{52286CF5-5C2C-417F-B123-0A0FF20D6350}" sibTransId="{2732916F-AB6E-4BEB-BAF6-7ECDC3C0C45B}"/>
    <dgm:cxn modelId="{1A992FA6-8EE6-4778-ADE5-9EE875816F12}" type="presOf" srcId="{CB880433-B56D-458B-A8CB-B5979603E7CB}" destId="{1C573C23-3B95-45BC-9F4B-DB2B1E13E80A}" srcOrd="0" destOrd="0" presId="urn:microsoft.com/office/officeart/2005/8/layout/hList7"/>
    <dgm:cxn modelId="{BD2FF2C6-4BF6-4180-A3AF-174FD3625309}" type="presOf" srcId="{490FA596-BCB1-4E0E-88DF-4AA613927D6D}" destId="{C7C51E93-AC4F-40EB-B57B-7B63ECD044C3}" srcOrd="1" destOrd="3" presId="urn:microsoft.com/office/officeart/2005/8/layout/hList7"/>
    <dgm:cxn modelId="{26163F63-6B58-4F66-9E72-DEA661CCA303}" type="presParOf" srcId="{6B3167AD-6AC9-4FAC-9350-87C70C99441A}" destId="{254AC7B1-6D0B-4D97-ADC0-0F3AC061E8AF}" srcOrd="0" destOrd="0" presId="urn:microsoft.com/office/officeart/2005/8/layout/hList7"/>
    <dgm:cxn modelId="{06DB0B6A-0C99-485D-B322-ADF037247792}" type="presParOf" srcId="{6B3167AD-6AC9-4FAC-9350-87C70C99441A}" destId="{871A08F1-FDD3-413E-9651-0EF42D383993}" srcOrd="1" destOrd="0" presId="urn:microsoft.com/office/officeart/2005/8/layout/hList7"/>
    <dgm:cxn modelId="{09866B41-D479-492F-9C29-EC7F7C23042A}" type="presParOf" srcId="{871A08F1-FDD3-413E-9651-0EF42D383993}" destId="{385A3C79-78CD-4181-A23B-55AFFDBC3CB6}" srcOrd="0" destOrd="0" presId="urn:microsoft.com/office/officeart/2005/8/layout/hList7"/>
    <dgm:cxn modelId="{52989130-A559-4428-A41E-6E8B2B3BC583}" type="presParOf" srcId="{385A3C79-78CD-4181-A23B-55AFFDBC3CB6}" destId="{A0E38801-7457-4A2E-9F80-F81AD2C1C2D7}" srcOrd="0" destOrd="0" presId="urn:microsoft.com/office/officeart/2005/8/layout/hList7"/>
    <dgm:cxn modelId="{3D7A4C29-3962-4AF0-B994-A3852DBE1E71}" type="presParOf" srcId="{385A3C79-78CD-4181-A23B-55AFFDBC3CB6}" destId="{A871184A-A80F-40C8-8D1A-37B3EF0E4891}" srcOrd="1" destOrd="0" presId="urn:microsoft.com/office/officeart/2005/8/layout/hList7"/>
    <dgm:cxn modelId="{8157BA31-D5E3-4D40-B495-115C1FADFD22}" type="presParOf" srcId="{385A3C79-78CD-4181-A23B-55AFFDBC3CB6}" destId="{7D041513-2BB8-4E07-9E4D-661137E58861}" srcOrd="2" destOrd="0" presId="urn:microsoft.com/office/officeart/2005/8/layout/hList7"/>
    <dgm:cxn modelId="{6522EBE0-0B40-4805-9F62-5DA85AA65518}" type="presParOf" srcId="{385A3C79-78CD-4181-A23B-55AFFDBC3CB6}" destId="{88D68A0D-E649-46CF-9677-79ADEA9201C4}" srcOrd="3" destOrd="0" presId="urn:microsoft.com/office/officeart/2005/8/layout/hList7"/>
    <dgm:cxn modelId="{7B79EED4-5CA4-4C46-88D6-01CA045AA071}" type="presParOf" srcId="{871A08F1-FDD3-413E-9651-0EF42D383993}" destId="{A235E1CC-35B8-4DC2-B6FE-9BAFE6353A8C}" srcOrd="1" destOrd="0" presId="urn:microsoft.com/office/officeart/2005/8/layout/hList7"/>
    <dgm:cxn modelId="{FD856746-0114-4678-AF37-E562A4F1190B}" type="presParOf" srcId="{871A08F1-FDD3-413E-9651-0EF42D383993}" destId="{B8123CFD-D332-47AE-9B85-A3501747E632}" srcOrd="2" destOrd="0" presId="urn:microsoft.com/office/officeart/2005/8/layout/hList7"/>
    <dgm:cxn modelId="{0763DF33-B68D-4B07-B28A-4022FB551D9E}" type="presParOf" srcId="{B8123CFD-D332-47AE-9B85-A3501747E632}" destId="{7C2B3378-1BAA-4802-80FE-4E2536D338BB}" srcOrd="0" destOrd="0" presId="urn:microsoft.com/office/officeart/2005/8/layout/hList7"/>
    <dgm:cxn modelId="{B979CC48-92EF-466A-AEF3-BBACC13C5B74}" type="presParOf" srcId="{B8123CFD-D332-47AE-9B85-A3501747E632}" destId="{C7C51E93-AC4F-40EB-B57B-7B63ECD044C3}" srcOrd="1" destOrd="0" presId="urn:microsoft.com/office/officeart/2005/8/layout/hList7"/>
    <dgm:cxn modelId="{E4AF4970-6AAE-4E00-8EA6-37ABC4DD242A}" type="presParOf" srcId="{B8123CFD-D332-47AE-9B85-A3501747E632}" destId="{2C695A68-EB22-4B84-87D0-7BE04C186590}" srcOrd="2" destOrd="0" presId="urn:microsoft.com/office/officeart/2005/8/layout/hList7"/>
    <dgm:cxn modelId="{9591B5FB-11C2-4C1D-8C2A-EA3F0745D02B}" type="presParOf" srcId="{B8123CFD-D332-47AE-9B85-A3501747E632}" destId="{41722420-6FB2-4C0D-9C70-2AD88F43FE4B}" srcOrd="3" destOrd="0" presId="urn:microsoft.com/office/officeart/2005/8/layout/hList7"/>
    <dgm:cxn modelId="{964A8F98-E70F-4AC3-9E19-65A1B0084CDA}" type="presParOf" srcId="{871A08F1-FDD3-413E-9651-0EF42D383993}" destId="{71224AC0-63E7-4AFD-B754-2DE5B0E518EB}" srcOrd="3" destOrd="0" presId="urn:microsoft.com/office/officeart/2005/8/layout/hList7"/>
    <dgm:cxn modelId="{2590C8A7-8914-4305-8C70-0669C43EC13F}" type="presParOf" srcId="{871A08F1-FDD3-413E-9651-0EF42D383993}" destId="{DD3ED75C-AE0E-4962-A11B-70914163263E}" srcOrd="4" destOrd="0" presId="urn:microsoft.com/office/officeart/2005/8/layout/hList7"/>
    <dgm:cxn modelId="{36682503-1DED-4289-8331-BB4D12BB7DDC}" type="presParOf" srcId="{DD3ED75C-AE0E-4962-A11B-70914163263E}" destId="{2630E9B5-7877-4FCA-8E69-745503F78DDE}" srcOrd="0" destOrd="0" presId="urn:microsoft.com/office/officeart/2005/8/layout/hList7"/>
    <dgm:cxn modelId="{FDDDABAB-D1AF-41BC-9128-A7F0EE56921F}" type="presParOf" srcId="{DD3ED75C-AE0E-4962-A11B-70914163263E}" destId="{3EF8ABB1-96F4-4203-B779-DD5D75FFAD49}" srcOrd="1" destOrd="0" presId="urn:microsoft.com/office/officeart/2005/8/layout/hList7"/>
    <dgm:cxn modelId="{E0D435F9-EFA1-4D9F-9509-572EBF2F9E77}" type="presParOf" srcId="{DD3ED75C-AE0E-4962-A11B-70914163263E}" destId="{DC5C09BF-B58A-4A57-A46A-0DE101E987FD}" srcOrd="2" destOrd="0" presId="urn:microsoft.com/office/officeart/2005/8/layout/hList7"/>
    <dgm:cxn modelId="{0AF78031-D7B1-46CE-AC0C-8C74BD453A4E}" type="presParOf" srcId="{DD3ED75C-AE0E-4962-A11B-70914163263E}" destId="{98689806-1B5B-4BF1-9254-4499BC5BA9E1}" srcOrd="3" destOrd="0" presId="urn:microsoft.com/office/officeart/2005/8/layout/hList7"/>
    <dgm:cxn modelId="{C8098416-D3EC-419E-9BF6-98FB637FF86E}" type="presParOf" srcId="{871A08F1-FDD3-413E-9651-0EF42D383993}" destId="{83EE7480-67D1-40EC-94DD-A84ACE324BD6}" srcOrd="5" destOrd="0" presId="urn:microsoft.com/office/officeart/2005/8/layout/hList7"/>
    <dgm:cxn modelId="{D1EAC728-D94B-4984-AD75-1A58C9A96646}" type="presParOf" srcId="{871A08F1-FDD3-413E-9651-0EF42D383993}" destId="{078D589B-928A-4B3D-9B0E-A7DE142520C7}" srcOrd="6" destOrd="0" presId="urn:microsoft.com/office/officeart/2005/8/layout/hList7"/>
    <dgm:cxn modelId="{94013960-40B5-4256-9CE9-6B9A77ABD4D9}" type="presParOf" srcId="{078D589B-928A-4B3D-9B0E-A7DE142520C7}" destId="{1C573C23-3B95-45BC-9F4B-DB2B1E13E80A}" srcOrd="0" destOrd="0" presId="urn:microsoft.com/office/officeart/2005/8/layout/hList7"/>
    <dgm:cxn modelId="{7780601F-4BCF-4BF7-A8DF-94B340DDED5A}" type="presParOf" srcId="{078D589B-928A-4B3D-9B0E-A7DE142520C7}" destId="{C8878A73-09AA-4652-894D-31889C3D73C9}" srcOrd="1" destOrd="0" presId="urn:microsoft.com/office/officeart/2005/8/layout/hList7"/>
    <dgm:cxn modelId="{4C5E219E-6DD1-4023-9A71-33113DB54448}" type="presParOf" srcId="{078D589B-928A-4B3D-9B0E-A7DE142520C7}" destId="{D29CF6D6-A46A-4658-B156-1426170E095D}" srcOrd="2" destOrd="0" presId="urn:microsoft.com/office/officeart/2005/8/layout/hList7"/>
    <dgm:cxn modelId="{D6093C09-6C61-4D4E-A1CB-B983954B17F2}" type="presParOf" srcId="{078D589B-928A-4B3D-9B0E-A7DE142520C7}" destId="{579B64D4-A300-4DD0-8A74-67B7D8AEA81D}" srcOrd="3" destOrd="0" presId="urn:microsoft.com/office/officeart/2005/8/layout/hList7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27CB0D-5D75-40FF-9848-D9308A072311}" type="doc">
      <dgm:prSet loTypeId="urn:microsoft.com/office/officeart/2005/8/layout/cycle8" loCatId="cycl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CL"/>
        </a:p>
      </dgm:t>
    </dgm:pt>
    <dgm:pt modelId="{B89C24E5-789F-4C52-B5C1-F2E1BAC90FA3}">
      <dgm:prSet phldrT="[Texto]"/>
      <dgm:spPr/>
      <dgm:t>
        <a:bodyPr/>
        <a:lstStyle/>
        <a:p>
          <a:r>
            <a:rPr lang="es-CL" b="1" dirty="0" smtClean="0">
              <a:latin typeface="Segoe UI" pitchFamily="34" charset="0"/>
              <a:cs typeface="Segoe UI" pitchFamily="34" charset="0"/>
            </a:rPr>
            <a:t>Estrategia/ Cuadros de Mando</a:t>
          </a:r>
          <a:endParaRPr lang="es-CL" b="1" dirty="0">
            <a:latin typeface="Segoe UI" pitchFamily="34" charset="0"/>
            <a:cs typeface="Segoe UI" pitchFamily="34" charset="0"/>
          </a:endParaRPr>
        </a:p>
      </dgm:t>
    </dgm:pt>
    <dgm:pt modelId="{BC5D6B8F-EEDA-49E5-895E-A8A375322BF8}" type="parTrans" cxnId="{DADBAA30-5FF2-46DB-9274-4E76C9E001AC}">
      <dgm:prSet/>
      <dgm:spPr/>
      <dgm:t>
        <a:bodyPr/>
        <a:lstStyle/>
        <a:p>
          <a:endParaRPr lang="es-CL" b="1">
            <a:solidFill>
              <a:srgbClr val="120072"/>
            </a:solidFill>
            <a:latin typeface="Segoe UI" pitchFamily="34" charset="0"/>
            <a:cs typeface="Segoe UI" pitchFamily="34" charset="0"/>
          </a:endParaRPr>
        </a:p>
      </dgm:t>
    </dgm:pt>
    <dgm:pt modelId="{212C150A-7EB8-48E2-B83D-03D921AA6332}" type="sibTrans" cxnId="{DADBAA30-5FF2-46DB-9274-4E76C9E001AC}">
      <dgm:prSet/>
      <dgm:spPr/>
      <dgm:t>
        <a:bodyPr/>
        <a:lstStyle/>
        <a:p>
          <a:endParaRPr lang="es-CL" b="1">
            <a:solidFill>
              <a:srgbClr val="120072"/>
            </a:solidFill>
            <a:latin typeface="Segoe UI" pitchFamily="34" charset="0"/>
            <a:cs typeface="Segoe UI" pitchFamily="34" charset="0"/>
          </a:endParaRPr>
        </a:p>
      </dgm:t>
    </dgm:pt>
    <dgm:pt modelId="{BE4ECC39-3755-4EFD-946A-56BB68F249A0}">
      <dgm:prSet phldrT="[Texto]"/>
      <dgm:spPr/>
      <dgm:t>
        <a:bodyPr/>
        <a:lstStyle/>
        <a:p>
          <a:r>
            <a:rPr lang="es-CL" b="1" dirty="0" smtClean="0">
              <a:latin typeface="Segoe UI" pitchFamily="34" charset="0"/>
              <a:cs typeface="Segoe UI" pitchFamily="34" charset="0"/>
            </a:rPr>
            <a:t>Operación mensual de la institución</a:t>
          </a:r>
          <a:endParaRPr lang="es-CL" b="1" dirty="0">
            <a:latin typeface="Segoe UI" pitchFamily="34" charset="0"/>
            <a:cs typeface="Segoe UI" pitchFamily="34" charset="0"/>
          </a:endParaRPr>
        </a:p>
      </dgm:t>
    </dgm:pt>
    <dgm:pt modelId="{0AFF9F1A-3552-4290-96D6-28D6FF66EFE1}" type="parTrans" cxnId="{977DB878-334F-4096-B6D6-5520FDFBF65E}">
      <dgm:prSet/>
      <dgm:spPr/>
      <dgm:t>
        <a:bodyPr/>
        <a:lstStyle/>
        <a:p>
          <a:endParaRPr lang="es-CL" b="1">
            <a:solidFill>
              <a:srgbClr val="120072"/>
            </a:solidFill>
            <a:latin typeface="Segoe UI" pitchFamily="34" charset="0"/>
            <a:cs typeface="Segoe UI" pitchFamily="34" charset="0"/>
          </a:endParaRPr>
        </a:p>
      </dgm:t>
    </dgm:pt>
    <dgm:pt modelId="{0125EA4B-0D66-4151-B3FE-6113FDAFBE54}" type="sibTrans" cxnId="{977DB878-334F-4096-B6D6-5520FDFBF65E}">
      <dgm:prSet/>
      <dgm:spPr/>
      <dgm:t>
        <a:bodyPr/>
        <a:lstStyle/>
        <a:p>
          <a:endParaRPr lang="es-CL" b="1">
            <a:solidFill>
              <a:srgbClr val="120072"/>
            </a:solidFill>
            <a:latin typeface="Segoe UI" pitchFamily="34" charset="0"/>
            <a:cs typeface="Segoe UI" pitchFamily="34" charset="0"/>
          </a:endParaRPr>
        </a:p>
      </dgm:t>
    </dgm:pt>
    <dgm:pt modelId="{B8EF3F06-E6BC-409C-AAD4-D39E7441568E}">
      <dgm:prSet phldrT="[Texto]"/>
      <dgm:spPr/>
      <dgm:t>
        <a:bodyPr/>
        <a:lstStyle/>
        <a:p>
          <a:r>
            <a:rPr lang="es-CL" b="1" dirty="0" smtClean="0">
              <a:solidFill>
                <a:srgbClr val="120072"/>
              </a:solidFill>
              <a:latin typeface="Segoe UI" pitchFamily="34" charset="0"/>
              <a:cs typeface="Segoe UI" pitchFamily="34" charset="0"/>
            </a:rPr>
            <a:t>Competencias Personas</a:t>
          </a:r>
          <a:endParaRPr lang="es-CL" b="1" dirty="0">
            <a:solidFill>
              <a:srgbClr val="120072"/>
            </a:solidFill>
            <a:latin typeface="Segoe UI" pitchFamily="34" charset="0"/>
            <a:cs typeface="Segoe UI" pitchFamily="34" charset="0"/>
          </a:endParaRPr>
        </a:p>
      </dgm:t>
    </dgm:pt>
    <dgm:pt modelId="{17E213FF-48C5-4C80-BAC5-BB7875204E70}" type="parTrans" cxnId="{DE9E238C-B3E1-4459-B808-01B6F821C304}">
      <dgm:prSet/>
      <dgm:spPr/>
      <dgm:t>
        <a:bodyPr/>
        <a:lstStyle/>
        <a:p>
          <a:endParaRPr lang="es-CL" b="1">
            <a:solidFill>
              <a:srgbClr val="120072"/>
            </a:solidFill>
            <a:latin typeface="Segoe UI" pitchFamily="34" charset="0"/>
            <a:cs typeface="Segoe UI" pitchFamily="34" charset="0"/>
          </a:endParaRPr>
        </a:p>
      </dgm:t>
    </dgm:pt>
    <dgm:pt modelId="{037D7175-1BDE-4F54-87E9-BB0FC79AA5B5}" type="sibTrans" cxnId="{DE9E238C-B3E1-4459-B808-01B6F821C304}">
      <dgm:prSet/>
      <dgm:spPr/>
      <dgm:t>
        <a:bodyPr/>
        <a:lstStyle/>
        <a:p>
          <a:endParaRPr lang="es-CL" b="1">
            <a:solidFill>
              <a:srgbClr val="120072"/>
            </a:solidFill>
            <a:latin typeface="Segoe UI" pitchFamily="34" charset="0"/>
            <a:cs typeface="Segoe UI" pitchFamily="34" charset="0"/>
          </a:endParaRPr>
        </a:p>
      </dgm:t>
    </dgm:pt>
    <dgm:pt modelId="{482E8E30-CF8F-40B8-A145-BE55A20491F7}">
      <dgm:prSet/>
      <dgm:spPr/>
      <dgm:t>
        <a:bodyPr/>
        <a:lstStyle/>
        <a:p>
          <a:r>
            <a:rPr lang="es-CL" b="1" dirty="0" smtClean="0">
              <a:latin typeface="Segoe UI" pitchFamily="34" charset="0"/>
              <a:cs typeface="Segoe UI" pitchFamily="34" charset="0"/>
            </a:rPr>
            <a:t>Clientes Externos /Internos</a:t>
          </a:r>
          <a:endParaRPr lang="es-CL" b="1" dirty="0">
            <a:latin typeface="Segoe UI" pitchFamily="34" charset="0"/>
            <a:cs typeface="Segoe UI" pitchFamily="34" charset="0"/>
          </a:endParaRPr>
        </a:p>
      </dgm:t>
    </dgm:pt>
    <dgm:pt modelId="{7873E51E-FB99-4B0E-AE17-A18C601CA214}" type="parTrans" cxnId="{C378DBAF-C58B-4377-9AFC-F7B603E273D4}">
      <dgm:prSet/>
      <dgm:spPr/>
      <dgm:t>
        <a:bodyPr/>
        <a:lstStyle/>
        <a:p>
          <a:endParaRPr lang="es-CL" b="1">
            <a:solidFill>
              <a:srgbClr val="120072"/>
            </a:solidFill>
            <a:latin typeface="Segoe UI" pitchFamily="34" charset="0"/>
            <a:cs typeface="Segoe UI" pitchFamily="34" charset="0"/>
          </a:endParaRPr>
        </a:p>
      </dgm:t>
    </dgm:pt>
    <dgm:pt modelId="{4D8037B6-B9A5-4339-9BEB-51802E3DF0E8}" type="sibTrans" cxnId="{C378DBAF-C58B-4377-9AFC-F7B603E273D4}">
      <dgm:prSet/>
      <dgm:spPr/>
      <dgm:t>
        <a:bodyPr/>
        <a:lstStyle/>
        <a:p>
          <a:endParaRPr lang="es-CL" b="1">
            <a:solidFill>
              <a:srgbClr val="120072"/>
            </a:solidFill>
            <a:latin typeface="Segoe UI" pitchFamily="34" charset="0"/>
            <a:cs typeface="Segoe UI" pitchFamily="34" charset="0"/>
          </a:endParaRPr>
        </a:p>
      </dgm:t>
    </dgm:pt>
    <dgm:pt modelId="{272005BD-1B77-494C-8684-245C3E63917E}" type="pres">
      <dgm:prSet presAssocID="{B727CB0D-5D75-40FF-9848-D9308A07231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50A69F6E-766B-4CB2-8357-5866B495E4C8}" type="pres">
      <dgm:prSet presAssocID="{B727CB0D-5D75-40FF-9848-D9308A072311}" presName="wedge1" presStyleLbl="node1" presStyleIdx="0" presStyleCnt="4"/>
      <dgm:spPr/>
      <dgm:t>
        <a:bodyPr/>
        <a:lstStyle/>
        <a:p>
          <a:endParaRPr lang="es-CL"/>
        </a:p>
      </dgm:t>
    </dgm:pt>
    <dgm:pt modelId="{37D56B53-06D5-49A7-8449-BF0347D0BEDD}" type="pres">
      <dgm:prSet presAssocID="{B727CB0D-5D75-40FF-9848-D9308A072311}" presName="dummy1a" presStyleCnt="0"/>
      <dgm:spPr/>
    </dgm:pt>
    <dgm:pt modelId="{B1862F73-0B4D-49ED-86BA-F308C00B56AC}" type="pres">
      <dgm:prSet presAssocID="{B727CB0D-5D75-40FF-9848-D9308A072311}" presName="dummy1b" presStyleCnt="0"/>
      <dgm:spPr/>
    </dgm:pt>
    <dgm:pt modelId="{4BA60E5D-19DD-489B-BBB1-CCFAE2C9BBBB}" type="pres">
      <dgm:prSet presAssocID="{B727CB0D-5D75-40FF-9848-D9308A072311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48904D9-4B97-4C06-A183-3BBD63B19ABE}" type="pres">
      <dgm:prSet presAssocID="{B727CB0D-5D75-40FF-9848-D9308A072311}" presName="wedge2" presStyleLbl="node1" presStyleIdx="1" presStyleCnt="4"/>
      <dgm:spPr/>
      <dgm:t>
        <a:bodyPr/>
        <a:lstStyle/>
        <a:p>
          <a:endParaRPr lang="es-CL"/>
        </a:p>
      </dgm:t>
    </dgm:pt>
    <dgm:pt modelId="{7D9CC343-9FDC-4A4F-8D4F-07807BBDD3AE}" type="pres">
      <dgm:prSet presAssocID="{B727CB0D-5D75-40FF-9848-D9308A072311}" presName="dummy2a" presStyleCnt="0"/>
      <dgm:spPr/>
    </dgm:pt>
    <dgm:pt modelId="{1697B421-C39E-40B9-8342-8BBD6D5A7485}" type="pres">
      <dgm:prSet presAssocID="{B727CB0D-5D75-40FF-9848-D9308A072311}" presName="dummy2b" presStyleCnt="0"/>
      <dgm:spPr/>
    </dgm:pt>
    <dgm:pt modelId="{CBF844BB-98AB-4BDC-8B46-2EDF6496BA7E}" type="pres">
      <dgm:prSet presAssocID="{B727CB0D-5D75-40FF-9848-D9308A072311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297DA5E-4094-41AA-84AB-59D80BC10AB2}" type="pres">
      <dgm:prSet presAssocID="{B727CB0D-5D75-40FF-9848-D9308A072311}" presName="wedge3" presStyleLbl="node1" presStyleIdx="2" presStyleCnt="4"/>
      <dgm:spPr/>
      <dgm:t>
        <a:bodyPr/>
        <a:lstStyle/>
        <a:p>
          <a:endParaRPr lang="es-CL"/>
        </a:p>
      </dgm:t>
    </dgm:pt>
    <dgm:pt modelId="{849689F2-9088-4BB8-BE7E-4B4F639B79E2}" type="pres">
      <dgm:prSet presAssocID="{B727CB0D-5D75-40FF-9848-D9308A072311}" presName="dummy3a" presStyleCnt="0"/>
      <dgm:spPr/>
    </dgm:pt>
    <dgm:pt modelId="{C153C343-1BF6-431A-AD31-62DB2AE6BBF4}" type="pres">
      <dgm:prSet presAssocID="{B727CB0D-5D75-40FF-9848-D9308A072311}" presName="dummy3b" presStyleCnt="0"/>
      <dgm:spPr/>
    </dgm:pt>
    <dgm:pt modelId="{4ED16717-9ADE-4B95-B9C1-884B09EFA9AA}" type="pres">
      <dgm:prSet presAssocID="{B727CB0D-5D75-40FF-9848-D9308A072311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7326065-00EC-4260-ABE3-E604A0C23686}" type="pres">
      <dgm:prSet presAssocID="{B727CB0D-5D75-40FF-9848-D9308A072311}" presName="wedge4" presStyleLbl="node1" presStyleIdx="3" presStyleCnt="4"/>
      <dgm:spPr/>
      <dgm:t>
        <a:bodyPr/>
        <a:lstStyle/>
        <a:p>
          <a:endParaRPr lang="es-CL"/>
        </a:p>
      </dgm:t>
    </dgm:pt>
    <dgm:pt modelId="{DCE4CD5D-CF03-4201-8C36-90245407E06C}" type="pres">
      <dgm:prSet presAssocID="{B727CB0D-5D75-40FF-9848-D9308A072311}" presName="dummy4a" presStyleCnt="0"/>
      <dgm:spPr/>
    </dgm:pt>
    <dgm:pt modelId="{F9743CAA-8CD0-4CFD-93E2-4B5D3E0703EC}" type="pres">
      <dgm:prSet presAssocID="{B727CB0D-5D75-40FF-9848-D9308A072311}" presName="dummy4b" presStyleCnt="0"/>
      <dgm:spPr/>
    </dgm:pt>
    <dgm:pt modelId="{0E4EF32C-E368-4007-9951-893140AD1C7C}" type="pres">
      <dgm:prSet presAssocID="{B727CB0D-5D75-40FF-9848-D9308A072311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7B8229B-533E-4B2A-9330-D85C115395D9}" type="pres">
      <dgm:prSet presAssocID="{212C150A-7EB8-48E2-B83D-03D921AA6332}" presName="arrowWedge1" presStyleLbl="fgSibTrans2D1" presStyleIdx="0" presStyleCnt="4"/>
      <dgm:spPr/>
    </dgm:pt>
    <dgm:pt modelId="{AEE73A35-E222-47D4-8239-A3CA01263729}" type="pres">
      <dgm:prSet presAssocID="{0125EA4B-0D66-4151-B3FE-6113FDAFBE54}" presName="arrowWedge2" presStyleLbl="fgSibTrans2D1" presStyleIdx="1" presStyleCnt="4"/>
      <dgm:spPr/>
    </dgm:pt>
    <dgm:pt modelId="{44DEEF7C-70CB-4FA1-934B-E3C84D47EEF8}" type="pres">
      <dgm:prSet presAssocID="{037D7175-1BDE-4F54-87E9-BB0FC79AA5B5}" presName="arrowWedge3" presStyleLbl="fgSibTrans2D1" presStyleIdx="2" presStyleCnt="4"/>
      <dgm:spPr/>
    </dgm:pt>
    <dgm:pt modelId="{9868E1C1-2F17-4707-B9A2-3B52035AF57C}" type="pres">
      <dgm:prSet presAssocID="{4D8037B6-B9A5-4339-9BEB-51802E3DF0E8}" presName="arrowWedge4" presStyleLbl="fgSibTrans2D1" presStyleIdx="3" presStyleCnt="4"/>
      <dgm:spPr/>
    </dgm:pt>
  </dgm:ptLst>
  <dgm:cxnLst>
    <dgm:cxn modelId="{C6E2FA16-7754-415D-9A0B-8D6AF0361E66}" type="presOf" srcId="{B8EF3F06-E6BC-409C-AAD4-D39E7441568E}" destId="{9297DA5E-4094-41AA-84AB-59D80BC10AB2}" srcOrd="0" destOrd="0" presId="urn:microsoft.com/office/officeart/2005/8/layout/cycle8"/>
    <dgm:cxn modelId="{00197ADA-F46F-4813-A684-57F41D41F9EC}" type="presOf" srcId="{BE4ECC39-3755-4EFD-946A-56BB68F249A0}" destId="{648904D9-4B97-4C06-A183-3BBD63B19ABE}" srcOrd="0" destOrd="0" presId="urn:microsoft.com/office/officeart/2005/8/layout/cycle8"/>
    <dgm:cxn modelId="{898B5BB3-E5A2-4870-926F-2A26A0BB2869}" type="presOf" srcId="{BE4ECC39-3755-4EFD-946A-56BB68F249A0}" destId="{CBF844BB-98AB-4BDC-8B46-2EDF6496BA7E}" srcOrd="1" destOrd="0" presId="urn:microsoft.com/office/officeart/2005/8/layout/cycle8"/>
    <dgm:cxn modelId="{FDDA2593-DAAE-46CE-8466-07B607C73496}" type="presOf" srcId="{482E8E30-CF8F-40B8-A145-BE55A20491F7}" destId="{67326065-00EC-4260-ABE3-E604A0C23686}" srcOrd="0" destOrd="0" presId="urn:microsoft.com/office/officeart/2005/8/layout/cycle8"/>
    <dgm:cxn modelId="{B7F43DE7-C525-47C1-89CE-DEF12499AA93}" type="presOf" srcId="{B89C24E5-789F-4C52-B5C1-F2E1BAC90FA3}" destId="{50A69F6E-766B-4CB2-8357-5866B495E4C8}" srcOrd="0" destOrd="0" presId="urn:microsoft.com/office/officeart/2005/8/layout/cycle8"/>
    <dgm:cxn modelId="{83024701-6661-4509-AF5C-C022FEFA06A6}" type="presOf" srcId="{B89C24E5-789F-4C52-B5C1-F2E1BAC90FA3}" destId="{4BA60E5D-19DD-489B-BBB1-CCFAE2C9BBBB}" srcOrd="1" destOrd="0" presId="urn:microsoft.com/office/officeart/2005/8/layout/cycle8"/>
    <dgm:cxn modelId="{DCBFC8F1-ADE6-4B33-9613-6014F4A416C2}" type="presOf" srcId="{482E8E30-CF8F-40B8-A145-BE55A20491F7}" destId="{0E4EF32C-E368-4007-9951-893140AD1C7C}" srcOrd="1" destOrd="0" presId="urn:microsoft.com/office/officeart/2005/8/layout/cycle8"/>
    <dgm:cxn modelId="{C378DBAF-C58B-4377-9AFC-F7B603E273D4}" srcId="{B727CB0D-5D75-40FF-9848-D9308A072311}" destId="{482E8E30-CF8F-40B8-A145-BE55A20491F7}" srcOrd="3" destOrd="0" parTransId="{7873E51E-FB99-4B0E-AE17-A18C601CA214}" sibTransId="{4D8037B6-B9A5-4339-9BEB-51802E3DF0E8}"/>
    <dgm:cxn modelId="{977DB878-334F-4096-B6D6-5520FDFBF65E}" srcId="{B727CB0D-5D75-40FF-9848-D9308A072311}" destId="{BE4ECC39-3755-4EFD-946A-56BB68F249A0}" srcOrd="1" destOrd="0" parTransId="{0AFF9F1A-3552-4290-96D6-28D6FF66EFE1}" sibTransId="{0125EA4B-0D66-4151-B3FE-6113FDAFBE54}"/>
    <dgm:cxn modelId="{2E2B29CB-BE33-4A89-8E04-6C959732C8B8}" type="presOf" srcId="{B8EF3F06-E6BC-409C-AAD4-D39E7441568E}" destId="{4ED16717-9ADE-4B95-B9C1-884B09EFA9AA}" srcOrd="1" destOrd="0" presId="urn:microsoft.com/office/officeart/2005/8/layout/cycle8"/>
    <dgm:cxn modelId="{DADBAA30-5FF2-46DB-9274-4E76C9E001AC}" srcId="{B727CB0D-5D75-40FF-9848-D9308A072311}" destId="{B89C24E5-789F-4C52-B5C1-F2E1BAC90FA3}" srcOrd="0" destOrd="0" parTransId="{BC5D6B8F-EEDA-49E5-895E-A8A375322BF8}" sibTransId="{212C150A-7EB8-48E2-B83D-03D921AA6332}"/>
    <dgm:cxn modelId="{DE9E238C-B3E1-4459-B808-01B6F821C304}" srcId="{B727CB0D-5D75-40FF-9848-D9308A072311}" destId="{B8EF3F06-E6BC-409C-AAD4-D39E7441568E}" srcOrd="2" destOrd="0" parTransId="{17E213FF-48C5-4C80-BAC5-BB7875204E70}" sibTransId="{037D7175-1BDE-4F54-87E9-BB0FC79AA5B5}"/>
    <dgm:cxn modelId="{4C27CB1B-0324-436F-BFA9-7683CD1A6DD1}" type="presOf" srcId="{B727CB0D-5D75-40FF-9848-D9308A072311}" destId="{272005BD-1B77-494C-8684-245C3E63917E}" srcOrd="0" destOrd="0" presId="urn:microsoft.com/office/officeart/2005/8/layout/cycle8"/>
    <dgm:cxn modelId="{C027E09C-A7AA-4114-8993-F94F602AB7C8}" type="presParOf" srcId="{272005BD-1B77-494C-8684-245C3E63917E}" destId="{50A69F6E-766B-4CB2-8357-5866B495E4C8}" srcOrd="0" destOrd="0" presId="urn:microsoft.com/office/officeart/2005/8/layout/cycle8"/>
    <dgm:cxn modelId="{2DFDD4CC-8633-44A0-8114-B0FCD17039B0}" type="presParOf" srcId="{272005BD-1B77-494C-8684-245C3E63917E}" destId="{37D56B53-06D5-49A7-8449-BF0347D0BEDD}" srcOrd="1" destOrd="0" presId="urn:microsoft.com/office/officeart/2005/8/layout/cycle8"/>
    <dgm:cxn modelId="{315C0D76-54F5-4FE3-8893-F48E10796C98}" type="presParOf" srcId="{272005BD-1B77-494C-8684-245C3E63917E}" destId="{B1862F73-0B4D-49ED-86BA-F308C00B56AC}" srcOrd="2" destOrd="0" presId="urn:microsoft.com/office/officeart/2005/8/layout/cycle8"/>
    <dgm:cxn modelId="{17E1496E-7D25-4621-90FC-906D3B4543DC}" type="presParOf" srcId="{272005BD-1B77-494C-8684-245C3E63917E}" destId="{4BA60E5D-19DD-489B-BBB1-CCFAE2C9BBBB}" srcOrd="3" destOrd="0" presId="urn:microsoft.com/office/officeart/2005/8/layout/cycle8"/>
    <dgm:cxn modelId="{A1C06DC3-9777-4B16-ABF9-929C8B9C6C58}" type="presParOf" srcId="{272005BD-1B77-494C-8684-245C3E63917E}" destId="{648904D9-4B97-4C06-A183-3BBD63B19ABE}" srcOrd="4" destOrd="0" presId="urn:microsoft.com/office/officeart/2005/8/layout/cycle8"/>
    <dgm:cxn modelId="{E01DDE66-C7BC-43BF-9316-D71658057B49}" type="presParOf" srcId="{272005BD-1B77-494C-8684-245C3E63917E}" destId="{7D9CC343-9FDC-4A4F-8D4F-07807BBDD3AE}" srcOrd="5" destOrd="0" presId="urn:microsoft.com/office/officeart/2005/8/layout/cycle8"/>
    <dgm:cxn modelId="{584CA303-C6CD-41DA-8E45-6B2C68A34C3E}" type="presParOf" srcId="{272005BD-1B77-494C-8684-245C3E63917E}" destId="{1697B421-C39E-40B9-8342-8BBD6D5A7485}" srcOrd="6" destOrd="0" presId="urn:microsoft.com/office/officeart/2005/8/layout/cycle8"/>
    <dgm:cxn modelId="{BBCA2661-3BFD-4A5C-B14B-8EC082F8559E}" type="presParOf" srcId="{272005BD-1B77-494C-8684-245C3E63917E}" destId="{CBF844BB-98AB-4BDC-8B46-2EDF6496BA7E}" srcOrd="7" destOrd="0" presId="urn:microsoft.com/office/officeart/2005/8/layout/cycle8"/>
    <dgm:cxn modelId="{6355BC6C-6ECA-483B-A6A8-BA2918F7600E}" type="presParOf" srcId="{272005BD-1B77-494C-8684-245C3E63917E}" destId="{9297DA5E-4094-41AA-84AB-59D80BC10AB2}" srcOrd="8" destOrd="0" presId="urn:microsoft.com/office/officeart/2005/8/layout/cycle8"/>
    <dgm:cxn modelId="{52B0A16D-9720-4F93-AB39-6B13D711AD08}" type="presParOf" srcId="{272005BD-1B77-494C-8684-245C3E63917E}" destId="{849689F2-9088-4BB8-BE7E-4B4F639B79E2}" srcOrd="9" destOrd="0" presId="urn:microsoft.com/office/officeart/2005/8/layout/cycle8"/>
    <dgm:cxn modelId="{B4E95E64-09E6-46A1-ADAF-2E31A21B1E38}" type="presParOf" srcId="{272005BD-1B77-494C-8684-245C3E63917E}" destId="{C153C343-1BF6-431A-AD31-62DB2AE6BBF4}" srcOrd="10" destOrd="0" presId="urn:microsoft.com/office/officeart/2005/8/layout/cycle8"/>
    <dgm:cxn modelId="{E8D6BEB8-A6B9-4970-87A9-9620C3693491}" type="presParOf" srcId="{272005BD-1B77-494C-8684-245C3E63917E}" destId="{4ED16717-9ADE-4B95-B9C1-884B09EFA9AA}" srcOrd="11" destOrd="0" presId="urn:microsoft.com/office/officeart/2005/8/layout/cycle8"/>
    <dgm:cxn modelId="{AA6EDADA-80CA-4F39-A983-AF4F227C83A7}" type="presParOf" srcId="{272005BD-1B77-494C-8684-245C3E63917E}" destId="{67326065-00EC-4260-ABE3-E604A0C23686}" srcOrd="12" destOrd="0" presId="urn:microsoft.com/office/officeart/2005/8/layout/cycle8"/>
    <dgm:cxn modelId="{5445CBB3-B241-476B-9047-7C896DD28C96}" type="presParOf" srcId="{272005BD-1B77-494C-8684-245C3E63917E}" destId="{DCE4CD5D-CF03-4201-8C36-90245407E06C}" srcOrd="13" destOrd="0" presId="urn:microsoft.com/office/officeart/2005/8/layout/cycle8"/>
    <dgm:cxn modelId="{A186242C-ABB6-40B3-B9A6-EB5FADBC2BE6}" type="presParOf" srcId="{272005BD-1B77-494C-8684-245C3E63917E}" destId="{F9743CAA-8CD0-4CFD-93E2-4B5D3E0703EC}" srcOrd="14" destOrd="0" presId="urn:microsoft.com/office/officeart/2005/8/layout/cycle8"/>
    <dgm:cxn modelId="{DBD9FB35-3952-4EAC-8C0D-C6CA6EA0A667}" type="presParOf" srcId="{272005BD-1B77-494C-8684-245C3E63917E}" destId="{0E4EF32C-E368-4007-9951-893140AD1C7C}" srcOrd="15" destOrd="0" presId="urn:microsoft.com/office/officeart/2005/8/layout/cycle8"/>
    <dgm:cxn modelId="{405F1C3B-34C6-4EC0-8E2F-FC33BF9C1993}" type="presParOf" srcId="{272005BD-1B77-494C-8684-245C3E63917E}" destId="{C7B8229B-533E-4B2A-9330-D85C115395D9}" srcOrd="16" destOrd="0" presId="urn:microsoft.com/office/officeart/2005/8/layout/cycle8"/>
    <dgm:cxn modelId="{43B495C3-7B07-4EBA-8E0D-032B8D5B8B3F}" type="presParOf" srcId="{272005BD-1B77-494C-8684-245C3E63917E}" destId="{AEE73A35-E222-47D4-8239-A3CA01263729}" srcOrd="17" destOrd="0" presId="urn:microsoft.com/office/officeart/2005/8/layout/cycle8"/>
    <dgm:cxn modelId="{700A8C63-EBE1-4227-A10E-F8E1B2FF0573}" type="presParOf" srcId="{272005BD-1B77-494C-8684-245C3E63917E}" destId="{44DEEF7C-70CB-4FA1-934B-E3C84D47EEF8}" srcOrd="18" destOrd="0" presId="urn:microsoft.com/office/officeart/2005/8/layout/cycle8"/>
    <dgm:cxn modelId="{1BB23282-BEEB-462A-A507-B805FE649D78}" type="presParOf" srcId="{272005BD-1B77-494C-8684-245C3E63917E}" destId="{9868E1C1-2F17-4707-B9A2-3B52035AF57C}" srcOrd="19" destOrd="0" presId="urn:microsoft.com/office/officeart/2005/8/layout/cycle8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99F801-F201-4532-BD48-35E2C746440B}">
      <dsp:nvSpPr>
        <dsp:cNvPr id="0" name=""/>
        <dsp:cNvSpPr/>
      </dsp:nvSpPr>
      <dsp:spPr>
        <a:xfrm rot="16200000">
          <a:off x="-111946" y="113769"/>
          <a:ext cx="2016223" cy="1788685"/>
        </a:xfrm>
        <a:prstGeom prst="flowChartManualOperati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830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i="1" kern="1200" dirty="0" smtClean="0">
              <a:solidFill>
                <a:sysClr val="window" lastClr="FFFFFF"/>
              </a:solidFill>
              <a:latin typeface="Trebuchet MS" pitchFamily="34" charset="0"/>
              <a:ea typeface="+mn-ea"/>
              <a:cs typeface="+mn-cs"/>
            </a:rPr>
            <a:t>Perfeccionar la </a:t>
          </a:r>
          <a:r>
            <a:rPr lang="es-ES" sz="1200" b="1" kern="1200" dirty="0" smtClean="0">
              <a:solidFill>
                <a:sysClr val="window" lastClr="FFFFFF"/>
              </a:solidFill>
              <a:latin typeface="Trebuchet MS" pitchFamily="34" charset="0"/>
              <a:ea typeface="+mn-ea"/>
              <a:cs typeface="+mn-cs"/>
            </a:rPr>
            <a:t>REGULACIÓN</a:t>
          </a:r>
          <a:r>
            <a:rPr lang="es-ES" sz="1200" i="1" kern="1200" dirty="0" smtClean="0">
              <a:solidFill>
                <a:sysClr val="window" lastClr="FFFFFF"/>
              </a:solidFill>
              <a:latin typeface="Trebuchet MS" pitchFamily="34" charset="0"/>
              <a:ea typeface="+mn-ea"/>
              <a:cs typeface="+mn-cs"/>
            </a:rPr>
            <a:t> de la normativa en materia de transparencia y del derecho de acceso a la información.</a:t>
          </a:r>
          <a:endParaRPr lang="es-CL" sz="1200" i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6200000">
        <a:off x="-111946" y="113769"/>
        <a:ext cx="2016223" cy="1788685"/>
      </dsp:txXfrm>
    </dsp:sp>
    <dsp:sp modelId="{522FFB41-9C44-452D-90BC-D83DF34B0A01}">
      <dsp:nvSpPr>
        <dsp:cNvPr id="0" name=""/>
        <dsp:cNvSpPr/>
      </dsp:nvSpPr>
      <dsp:spPr>
        <a:xfrm rot="16200000">
          <a:off x="1810889" y="113769"/>
          <a:ext cx="2016223" cy="1788685"/>
        </a:xfrm>
        <a:prstGeom prst="flowChartManualOperati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830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ysClr val="window" lastClr="FFFFFF"/>
              </a:solidFill>
              <a:latin typeface="Trebuchet MS" pitchFamily="34" charset="0"/>
              <a:ea typeface="+mn-ea"/>
              <a:cs typeface="+mn-cs"/>
            </a:rPr>
            <a:t>PROMOVER</a:t>
          </a:r>
          <a:r>
            <a:rPr lang="es-ES" sz="1200" i="1" kern="1200" dirty="0" smtClean="0">
              <a:solidFill>
                <a:sysClr val="window" lastClr="FFFFFF"/>
              </a:solidFill>
              <a:latin typeface="Trebuchet MS" pitchFamily="34" charset="0"/>
              <a:ea typeface="+mn-ea"/>
              <a:cs typeface="+mn-cs"/>
            </a:rPr>
            <a:t> el principio de transparencia y difundir el derecho de acceso a la información pública.</a:t>
          </a:r>
          <a:endParaRPr lang="es-CL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6200000">
        <a:off x="1810889" y="113769"/>
        <a:ext cx="2016223" cy="1788685"/>
      </dsp:txXfrm>
    </dsp:sp>
    <dsp:sp modelId="{4DA9139A-1B1B-49EE-9CD4-210E6E1AE981}">
      <dsp:nvSpPr>
        <dsp:cNvPr id="0" name=""/>
        <dsp:cNvSpPr/>
      </dsp:nvSpPr>
      <dsp:spPr>
        <a:xfrm rot="16200000">
          <a:off x="3733726" y="113769"/>
          <a:ext cx="2016223" cy="1788685"/>
        </a:xfrm>
        <a:prstGeom prst="flowChartManualOperati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830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ysClr val="window" lastClr="FFFFFF"/>
              </a:solidFill>
              <a:latin typeface="Trebuchet MS" pitchFamily="34" charset="0"/>
              <a:ea typeface="+mn-ea"/>
              <a:cs typeface="+mn-cs"/>
            </a:rPr>
            <a:t>GARANTIZAR</a:t>
          </a:r>
          <a:r>
            <a:rPr lang="es-ES" sz="1200" i="1" kern="1200" dirty="0" smtClean="0">
              <a:solidFill>
                <a:sysClr val="window" lastClr="FFFFFF"/>
              </a:solidFill>
              <a:latin typeface="Trebuchet MS" pitchFamily="34" charset="0"/>
              <a:ea typeface="+mn-ea"/>
              <a:cs typeface="+mn-cs"/>
            </a:rPr>
            <a:t> el derecho de acceso a la información pública  y  fiscalizar el cumplimiento de los deberes de transparencia.</a:t>
          </a:r>
          <a:endParaRPr lang="es-CL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6200000">
        <a:off x="3733726" y="113769"/>
        <a:ext cx="2016223" cy="1788685"/>
      </dsp:txXfrm>
    </dsp:sp>
    <dsp:sp modelId="{12447B63-1FD6-429B-8EB8-502ED9B79FED}">
      <dsp:nvSpPr>
        <dsp:cNvPr id="0" name=""/>
        <dsp:cNvSpPr/>
      </dsp:nvSpPr>
      <dsp:spPr>
        <a:xfrm rot="16200000">
          <a:off x="5656562" y="113769"/>
          <a:ext cx="2016223" cy="1788685"/>
        </a:xfrm>
        <a:prstGeom prst="flowChartManualOperati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830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ysClr val="window" lastClr="FFFFFF"/>
              </a:solidFill>
              <a:latin typeface="Trebuchet MS" pitchFamily="34" charset="0"/>
              <a:ea typeface="+mn-ea"/>
              <a:cs typeface="+mn-cs"/>
            </a:rPr>
            <a:t>INSTALAR</a:t>
          </a:r>
          <a:r>
            <a:rPr lang="es-ES" sz="1200" i="1" kern="1200" dirty="0" smtClean="0">
              <a:solidFill>
                <a:sysClr val="window" lastClr="FFFFFF"/>
              </a:solidFill>
              <a:latin typeface="Trebuchet MS" pitchFamily="34" charset="0"/>
              <a:ea typeface="+mn-ea"/>
              <a:cs typeface="+mn-cs"/>
            </a:rPr>
            <a:t> el Consejo para la Transparencia en base a un </a:t>
          </a:r>
          <a:r>
            <a:rPr lang="es-ES" sz="1200" i="1" kern="1200" dirty="0" smtClean="0">
              <a:solidFill>
                <a:srgbClr val="C00000"/>
              </a:solidFill>
              <a:latin typeface="Trebuchet MS" pitchFamily="34" charset="0"/>
              <a:ea typeface="+mn-ea"/>
              <a:cs typeface="+mn-cs"/>
            </a:rPr>
            <a:t>modelo de gestión pública de calidad.</a:t>
          </a:r>
          <a:endParaRPr lang="es-CL" sz="1200" i="1" kern="1200" dirty="0">
            <a:solidFill>
              <a:srgbClr val="C00000"/>
            </a:solidFill>
            <a:latin typeface="Calibri"/>
            <a:ea typeface="+mn-ea"/>
            <a:cs typeface="+mn-cs"/>
          </a:endParaRPr>
        </a:p>
      </dsp:txBody>
      <dsp:txXfrm rot="16200000">
        <a:off x="5656562" y="113769"/>
        <a:ext cx="2016223" cy="178868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FA0574-FB76-42BD-92AD-EC0880A85C34}">
      <dsp:nvSpPr>
        <dsp:cNvPr id="0" name=""/>
        <dsp:cNvSpPr/>
      </dsp:nvSpPr>
      <dsp:spPr>
        <a:xfrm>
          <a:off x="3714784" y="642936"/>
          <a:ext cx="2235200" cy="2235200"/>
        </a:xfrm>
        <a:prstGeom prst="gear9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3300" kern="1200"/>
        </a:p>
      </dsp:txBody>
      <dsp:txXfrm>
        <a:off x="3714784" y="642936"/>
        <a:ext cx="2235200" cy="2235200"/>
      </dsp:txXfrm>
    </dsp:sp>
    <dsp:sp modelId="{2C96E9B6-3C5A-4405-8A31-C9E58F2888C9}">
      <dsp:nvSpPr>
        <dsp:cNvPr id="0" name=""/>
        <dsp:cNvSpPr/>
      </dsp:nvSpPr>
      <dsp:spPr>
        <a:xfrm>
          <a:off x="2286016" y="1643075"/>
          <a:ext cx="1625600" cy="1625600"/>
        </a:xfrm>
        <a:prstGeom prst="gear6">
          <a:avLst/>
        </a:prstGeom>
        <a:solidFill>
          <a:schemeClr val="accent2">
            <a:shade val="50000"/>
            <a:hueOff val="0"/>
            <a:satOff val="-21688"/>
            <a:lumOff val="3518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000" kern="1200"/>
        </a:p>
      </dsp:txBody>
      <dsp:txXfrm>
        <a:off x="2286016" y="1643075"/>
        <a:ext cx="1625600" cy="1625600"/>
      </dsp:txXfrm>
    </dsp:sp>
    <dsp:sp modelId="{A41C4059-9E99-4214-833E-615D8BA666BF}">
      <dsp:nvSpPr>
        <dsp:cNvPr id="0" name=""/>
        <dsp:cNvSpPr/>
      </dsp:nvSpPr>
      <dsp:spPr>
        <a:xfrm rot="20700000">
          <a:off x="2454821" y="178981"/>
          <a:ext cx="1592756" cy="1592756"/>
        </a:xfrm>
        <a:prstGeom prst="gear6">
          <a:avLst/>
        </a:prstGeom>
        <a:solidFill>
          <a:schemeClr val="accent2">
            <a:shade val="50000"/>
            <a:hueOff val="0"/>
            <a:satOff val="-21688"/>
            <a:lumOff val="3518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200" kern="1200"/>
        </a:p>
      </dsp:txBody>
      <dsp:txXfrm>
        <a:off x="2804160" y="528320"/>
        <a:ext cx="894080" cy="894080"/>
      </dsp:txXfrm>
    </dsp:sp>
    <dsp:sp modelId="{2D0A4188-827A-4DA7-8E20-0208C0CE6C4F}">
      <dsp:nvSpPr>
        <dsp:cNvPr id="0" name=""/>
        <dsp:cNvSpPr/>
      </dsp:nvSpPr>
      <dsp:spPr>
        <a:xfrm rot="4273886">
          <a:off x="3571479" y="571089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FBCC0B-9CD7-4060-9393-7BD1DB2FAECC}">
      <dsp:nvSpPr>
        <dsp:cNvPr id="0" name=""/>
        <dsp:cNvSpPr/>
      </dsp:nvSpPr>
      <dsp:spPr>
        <a:xfrm rot="16666778">
          <a:off x="1857391" y="1428756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shade val="90000"/>
            <a:hueOff val="0"/>
            <a:satOff val="-19999"/>
            <a:lumOff val="2723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02538F-39A6-47BF-8182-161E6EE15562}">
      <dsp:nvSpPr>
        <dsp:cNvPr id="0" name=""/>
        <dsp:cNvSpPr/>
      </dsp:nvSpPr>
      <dsp:spPr>
        <a:xfrm rot="1359415"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shade val="90000"/>
            <a:hueOff val="0"/>
            <a:satOff val="-19999"/>
            <a:lumOff val="2723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E38801-7457-4A2E-9F80-F81AD2C1C2D7}">
      <dsp:nvSpPr>
        <dsp:cNvPr id="0" name=""/>
        <dsp:cNvSpPr/>
      </dsp:nvSpPr>
      <dsp:spPr>
        <a:xfrm>
          <a:off x="1913" y="0"/>
          <a:ext cx="2006133" cy="42484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i="1" kern="1200" dirty="0" smtClean="0">
              <a:latin typeface="Segoe UI" pitchFamily="34" charset="0"/>
              <a:cs typeface="Segoe UI" pitchFamily="34" charset="0"/>
            </a:rPr>
            <a:t>Fase Diagnóstico Interna</a:t>
          </a:r>
          <a:endParaRPr lang="es-CL" sz="1200" b="1" i="1" kern="1200" dirty="0">
            <a:latin typeface="Segoe UI" pitchFamily="34" charset="0"/>
            <a:cs typeface="Segoe U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Segoe UI" pitchFamily="34" charset="0"/>
              <a:cs typeface="Segoe UI" pitchFamily="34" charset="0"/>
            </a:rPr>
            <a:t>Diagnóstico institucional.</a:t>
          </a:r>
          <a:endParaRPr lang="es-CL" sz="1200" kern="1200" dirty="0">
            <a:latin typeface="Segoe UI" pitchFamily="34" charset="0"/>
            <a:cs typeface="Segoe U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Segoe UI" pitchFamily="34" charset="0"/>
              <a:cs typeface="Segoe UI" pitchFamily="34" charset="0"/>
            </a:rPr>
            <a:t>Evaluación del clima organizacional.</a:t>
          </a:r>
          <a:endParaRPr lang="es-CL" sz="1200" kern="1200" dirty="0">
            <a:latin typeface="Segoe UI" pitchFamily="34" charset="0"/>
            <a:cs typeface="Segoe U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Segoe UI" pitchFamily="34" charset="0"/>
              <a:cs typeface="Segoe UI" pitchFamily="34" charset="0"/>
            </a:rPr>
            <a:t>Gestión Presupuestaria 2011 y Proyección 2012.</a:t>
          </a:r>
          <a:endParaRPr lang="es-CL" sz="1200" kern="1200" dirty="0">
            <a:latin typeface="Segoe UI" pitchFamily="34" charset="0"/>
            <a:cs typeface="Segoe U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Segoe UI" pitchFamily="34" charset="0"/>
              <a:cs typeface="Segoe UI" pitchFamily="34" charset="0"/>
            </a:rPr>
            <a:t>Evaluación de cumplimiento de metas 2011.</a:t>
          </a:r>
          <a:endParaRPr lang="es-CL" sz="1200" kern="1200" dirty="0">
            <a:latin typeface="Segoe UI" pitchFamily="34" charset="0"/>
            <a:cs typeface="Segoe UI" pitchFamily="34" charset="0"/>
          </a:endParaRPr>
        </a:p>
      </dsp:txBody>
      <dsp:txXfrm>
        <a:off x="1913" y="1699388"/>
        <a:ext cx="2006133" cy="1699388"/>
      </dsp:txXfrm>
    </dsp:sp>
    <dsp:sp modelId="{88D68A0D-E649-46CF-9677-79ADEA9201C4}">
      <dsp:nvSpPr>
        <dsp:cNvPr id="0" name=""/>
        <dsp:cNvSpPr/>
      </dsp:nvSpPr>
      <dsp:spPr>
        <a:xfrm>
          <a:off x="297609" y="254908"/>
          <a:ext cx="1414741" cy="141474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2B3378-1BAA-4802-80FE-4E2536D338BB}">
      <dsp:nvSpPr>
        <dsp:cNvPr id="0" name=""/>
        <dsp:cNvSpPr/>
      </dsp:nvSpPr>
      <dsp:spPr>
        <a:xfrm>
          <a:off x="2068230" y="0"/>
          <a:ext cx="2006133" cy="42484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-9340"/>
                <a:lumOff val="1058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9340"/>
                <a:lumOff val="1058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9340"/>
                <a:lumOff val="105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i="1" kern="1200" dirty="0" smtClean="0">
              <a:latin typeface="Segoe UI" pitchFamily="34" charset="0"/>
              <a:cs typeface="Segoe UI" pitchFamily="34" charset="0"/>
            </a:rPr>
            <a:t>Fase Diagnóstica Externa</a:t>
          </a:r>
          <a:endParaRPr lang="es-CL" sz="1200" b="1" i="1" kern="1200" dirty="0">
            <a:latin typeface="Segoe UI" pitchFamily="34" charset="0"/>
            <a:cs typeface="Segoe U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Segoe UI" pitchFamily="34" charset="0"/>
              <a:cs typeface="Segoe UI" pitchFamily="34" charset="0"/>
            </a:rPr>
            <a:t>Estudio de Posicionamiento Nacional.</a:t>
          </a:r>
          <a:endParaRPr lang="es-CL" sz="1200" kern="1200" dirty="0">
            <a:latin typeface="Segoe UI" pitchFamily="34" charset="0"/>
            <a:cs typeface="Segoe U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Segoe UI" pitchFamily="34" charset="0"/>
              <a:cs typeface="Segoe UI" pitchFamily="34" charset="0"/>
            </a:rPr>
            <a:t>Evaluación de Satisfacción Usuaria.</a:t>
          </a:r>
          <a:endParaRPr lang="es-CL" sz="1200" kern="1200" dirty="0">
            <a:latin typeface="Segoe UI" pitchFamily="34" charset="0"/>
            <a:cs typeface="Segoe U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Segoe UI" pitchFamily="34" charset="0"/>
              <a:cs typeface="Segoe UI" pitchFamily="34" charset="0"/>
            </a:rPr>
            <a:t>Estudio de Stakeholders.</a:t>
          </a:r>
          <a:endParaRPr lang="es-CL" sz="1200" kern="1200" dirty="0">
            <a:latin typeface="Segoe UI" pitchFamily="34" charset="0"/>
            <a:cs typeface="Segoe UI" pitchFamily="34" charset="0"/>
          </a:endParaRPr>
        </a:p>
      </dsp:txBody>
      <dsp:txXfrm>
        <a:off x="2068230" y="1699388"/>
        <a:ext cx="2006133" cy="1699388"/>
      </dsp:txXfrm>
    </dsp:sp>
    <dsp:sp modelId="{41722420-6FB2-4C0D-9C70-2AD88F43FE4B}">
      <dsp:nvSpPr>
        <dsp:cNvPr id="0" name=""/>
        <dsp:cNvSpPr/>
      </dsp:nvSpPr>
      <dsp:spPr>
        <a:xfrm>
          <a:off x="2363926" y="254908"/>
          <a:ext cx="1414741" cy="141474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30E9B5-7877-4FCA-8E69-745503F78DDE}">
      <dsp:nvSpPr>
        <dsp:cNvPr id="0" name=""/>
        <dsp:cNvSpPr/>
      </dsp:nvSpPr>
      <dsp:spPr>
        <a:xfrm>
          <a:off x="4134547" y="0"/>
          <a:ext cx="2006133" cy="42484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-18679"/>
                <a:lumOff val="21168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8679"/>
                <a:lumOff val="21168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8679"/>
                <a:lumOff val="211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i="1" kern="1200" dirty="0" smtClean="0">
              <a:latin typeface="Segoe UI" pitchFamily="34" charset="0"/>
              <a:cs typeface="Segoe UI" pitchFamily="34" charset="0"/>
            </a:rPr>
            <a:t>Revisión de las definiciones estratégicas</a:t>
          </a:r>
          <a:endParaRPr lang="es-CL" sz="1200" b="1" i="1" kern="1200" dirty="0">
            <a:latin typeface="Segoe UI" pitchFamily="34" charset="0"/>
            <a:cs typeface="Segoe U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Segoe UI" pitchFamily="34" charset="0"/>
              <a:cs typeface="Segoe UI" pitchFamily="34" charset="0"/>
            </a:rPr>
            <a:t>Objetivos Estratégicos.</a:t>
          </a:r>
          <a:endParaRPr lang="es-CL" sz="1200" kern="1200" dirty="0">
            <a:latin typeface="Segoe UI" pitchFamily="34" charset="0"/>
            <a:cs typeface="Segoe U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Segoe UI" pitchFamily="34" charset="0"/>
              <a:cs typeface="Segoe UI" pitchFamily="34" charset="0"/>
            </a:rPr>
            <a:t>Indicadores y metas asociadas.</a:t>
          </a:r>
          <a:endParaRPr lang="es-CL" sz="1200" kern="1200" dirty="0">
            <a:latin typeface="Segoe UI" pitchFamily="34" charset="0"/>
            <a:cs typeface="Segoe U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Segoe UI" pitchFamily="34" charset="0"/>
              <a:cs typeface="Segoe UI" pitchFamily="34" charset="0"/>
            </a:rPr>
            <a:t>Iniciativas institucionales y colectivas.</a:t>
          </a:r>
          <a:endParaRPr lang="es-CL" sz="1200" kern="1200" dirty="0">
            <a:latin typeface="Segoe UI" pitchFamily="34" charset="0"/>
            <a:cs typeface="Segoe UI" pitchFamily="34" charset="0"/>
          </a:endParaRPr>
        </a:p>
      </dsp:txBody>
      <dsp:txXfrm>
        <a:off x="4134547" y="1699388"/>
        <a:ext cx="2006133" cy="1699388"/>
      </dsp:txXfrm>
    </dsp:sp>
    <dsp:sp modelId="{98689806-1B5B-4BF1-9254-4499BC5BA9E1}">
      <dsp:nvSpPr>
        <dsp:cNvPr id="0" name=""/>
        <dsp:cNvSpPr/>
      </dsp:nvSpPr>
      <dsp:spPr>
        <a:xfrm>
          <a:off x="4430243" y="254908"/>
          <a:ext cx="1414741" cy="141474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573C23-3B95-45BC-9F4B-DB2B1E13E80A}">
      <dsp:nvSpPr>
        <dsp:cNvPr id="0" name=""/>
        <dsp:cNvSpPr/>
      </dsp:nvSpPr>
      <dsp:spPr>
        <a:xfrm>
          <a:off x="6200865" y="0"/>
          <a:ext cx="2006133" cy="42484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8019"/>
                <a:lumOff val="3175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i="1" kern="1200" dirty="0" smtClean="0">
              <a:latin typeface="Segoe UI" pitchFamily="34" charset="0"/>
              <a:cs typeface="Segoe UI" pitchFamily="34" charset="0"/>
            </a:rPr>
            <a:t>Operacionalización</a:t>
          </a:r>
          <a:endParaRPr lang="es-CL" sz="1200" b="1" i="1" kern="1200" dirty="0">
            <a:latin typeface="Segoe UI" pitchFamily="34" charset="0"/>
            <a:cs typeface="Segoe U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Segoe UI" pitchFamily="34" charset="0"/>
              <a:cs typeface="Segoe UI" pitchFamily="34" charset="0"/>
            </a:rPr>
            <a:t>Priorización presupuestaria.</a:t>
          </a:r>
          <a:endParaRPr lang="es-CL" sz="1200" kern="1200" dirty="0">
            <a:latin typeface="Segoe UI" pitchFamily="34" charset="0"/>
            <a:cs typeface="Segoe U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Segoe UI" pitchFamily="34" charset="0"/>
              <a:cs typeface="Segoe UI" pitchFamily="34" charset="0"/>
            </a:rPr>
            <a:t>Coordinaciones.</a:t>
          </a:r>
          <a:endParaRPr lang="es-CL" sz="1200" kern="1200" dirty="0">
            <a:latin typeface="Segoe UI" pitchFamily="34" charset="0"/>
            <a:cs typeface="Segoe U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Segoe UI" pitchFamily="34" charset="0"/>
              <a:cs typeface="Segoe UI" pitchFamily="34" charset="0"/>
            </a:rPr>
            <a:t>Planes Operativos.</a:t>
          </a:r>
          <a:endParaRPr lang="es-CL" sz="1200" kern="1200" dirty="0">
            <a:latin typeface="Segoe UI" pitchFamily="34" charset="0"/>
            <a:cs typeface="Segoe UI" pitchFamily="34" charset="0"/>
          </a:endParaRPr>
        </a:p>
      </dsp:txBody>
      <dsp:txXfrm>
        <a:off x="6200865" y="1699388"/>
        <a:ext cx="2006133" cy="1699388"/>
      </dsp:txXfrm>
    </dsp:sp>
    <dsp:sp modelId="{579B64D4-A300-4DD0-8A74-67B7D8AEA81D}">
      <dsp:nvSpPr>
        <dsp:cNvPr id="0" name=""/>
        <dsp:cNvSpPr/>
      </dsp:nvSpPr>
      <dsp:spPr>
        <a:xfrm>
          <a:off x="6496560" y="254908"/>
          <a:ext cx="1414741" cy="141474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4AC7B1-6D0B-4D97-ADC0-0F3AC061E8AF}">
      <dsp:nvSpPr>
        <dsp:cNvPr id="0" name=""/>
        <dsp:cNvSpPr/>
      </dsp:nvSpPr>
      <dsp:spPr>
        <a:xfrm>
          <a:off x="256384" y="3621677"/>
          <a:ext cx="7552199" cy="626794"/>
        </a:xfrm>
        <a:prstGeom prst="left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A69F6E-766B-4CB2-8357-5866B495E4C8}">
      <dsp:nvSpPr>
        <dsp:cNvPr id="0" name=""/>
        <dsp:cNvSpPr/>
      </dsp:nvSpPr>
      <dsp:spPr>
        <a:xfrm>
          <a:off x="2198002" y="253165"/>
          <a:ext cx="3456432" cy="3456432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latin typeface="Segoe UI" pitchFamily="34" charset="0"/>
              <a:cs typeface="Segoe UI" pitchFamily="34" charset="0"/>
            </a:rPr>
            <a:t>Estrategia/ Cuadros de Mando</a:t>
          </a:r>
          <a:endParaRPr lang="es-CL" sz="1400" b="1" kern="1200" dirty="0">
            <a:latin typeface="Segoe UI" pitchFamily="34" charset="0"/>
            <a:cs typeface="Segoe UI" pitchFamily="34" charset="0"/>
          </a:endParaRPr>
        </a:p>
      </dsp:txBody>
      <dsp:txXfrm>
        <a:off x="4032792" y="969552"/>
        <a:ext cx="1275588" cy="946404"/>
      </dsp:txXfrm>
    </dsp:sp>
    <dsp:sp modelId="{648904D9-4B97-4C06-A183-3BBD63B19ABE}">
      <dsp:nvSpPr>
        <dsp:cNvPr id="0" name=""/>
        <dsp:cNvSpPr/>
      </dsp:nvSpPr>
      <dsp:spPr>
        <a:xfrm>
          <a:off x="2198002" y="369202"/>
          <a:ext cx="3456432" cy="3456432"/>
        </a:xfrm>
        <a:prstGeom prst="pie">
          <a:avLst>
            <a:gd name="adj1" fmla="val 0"/>
            <a:gd name="adj2" fmla="val 5400000"/>
          </a:avLst>
        </a:prstGeom>
        <a:solidFill>
          <a:schemeClr val="accent2">
            <a:shade val="50000"/>
            <a:hueOff val="0"/>
            <a:satOff val="-16266"/>
            <a:lumOff val="263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latin typeface="Segoe UI" pitchFamily="34" charset="0"/>
              <a:cs typeface="Segoe UI" pitchFamily="34" charset="0"/>
            </a:rPr>
            <a:t>Operación mensual de la institución</a:t>
          </a:r>
          <a:endParaRPr lang="es-CL" sz="1400" b="1" kern="1200" dirty="0">
            <a:latin typeface="Segoe UI" pitchFamily="34" charset="0"/>
            <a:cs typeface="Segoe UI" pitchFamily="34" charset="0"/>
          </a:endParaRPr>
        </a:p>
      </dsp:txBody>
      <dsp:txXfrm>
        <a:off x="4032792" y="2162844"/>
        <a:ext cx="1275588" cy="946404"/>
      </dsp:txXfrm>
    </dsp:sp>
    <dsp:sp modelId="{9297DA5E-4094-41AA-84AB-59D80BC10AB2}">
      <dsp:nvSpPr>
        <dsp:cNvPr id="0" name=""/>
        <dsp:cNvSpPr/>
      </dsp:nvSpPr>
      <dsp:spPr>
        <a:xfrm>
          <a:off x="2081965" y="369202"/>
          <a:ext cx="3456432" cy="3456432"/>
        </a:xfrm>
        <a:prstGeom prst="pie">
          <a:avLst>
            <a:gd name="adj1" fmla="val 5400000"/>
            <a:gd name="adj2" fmla="val 10800000"/>
          </a:avLst>
        </a:prstGeom>
        <a:solidFill>
          <a:schemeClr val="accent2">
            <a:shade val="50000"/>
            <a:hueOff val="0"/>
            <a:satOff val="-32532"/>
            <a:lumOff val="527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solidFill>
                <a:srgbClr val="120072"/>
              </a:solidFill>
              <a:latin typeface="Segoe UI" pitchFamily="34" charset="0"/>
              <a:cs typeface="Segoe UI" pitchFamily="34" charset="0"/>
            </a:rPr>
            <a:t>Competencias Personas</a:t>
          </a:r>
          <a:endParaRPr lang="es-CL" sz="1400" b="1" kern="1200" dirty="0">
            <a:solidFill>
              <a:srgbClr val="120072"/>
            </a:solidFill>
            <a:latin typeface="Segoe UI" pitchFamily="34" charset="0"/>
            <a:cs typeface="Segoe UI" pitchFamily="34" charset="0"/>
          </a:endParaRPr>
        </a:p>
      </dsp:txBody>
      <dsp:txXfrm>
        <a:off x="2428019" y="2162844"/>
        <a:ext cx="1275588" cy="946404"/>
      </dsp:txXfrm>
    </dsp:sp>
    <dsp:sp modelId="{67326065-00EC-4260-ABE3-E604A0C23686}">
      <dsp:nvSpPr>
        <dsp:cNvPr id="0" name=""/>
        <dsp:cNvSpPr/>
      </dsp:nvSpPr>
      <dsp:spPr>
        <a:xfrm>
          <a:off x="2081965" y="253165"/>
          <a:ext cx="3456432" cy="3456432"/>
        </a:xfrm>
        <a:prstGeom prst="pie">
          <a:avLst>
            <a:gd name="adj1" fmla="val 10800000"/>
            <a:gd name="adj2" fmla="val 16200000"/>
          </a:avLst>
        </a:prstGeom>
        <a:solidFill>
          <a:schemeClr val="accent2">
            <a:shade val="50000"/>
            <a:hueOff val="0"/>
            <a:satOff val="-16266"/>
            <a:lumOff val="263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latin typeface="Segoe UI" pitchFamily="34" charset="0"/>
              <a:cs typeface="Segoe UI" pitchFamily="34" charset="0"/>
            </a:rPr>
            <a:t>Clientes Externos /Internos</a:t>
          </a:r>
          <a:endParaRPr lang="es-CL" sz="1400" b="1" kern="1200" dirty="0">
            <a:latin typeface="Segoe UI" pitchFamily="34" charset="0"/>
            <a:cs typeface="Segoe UI" pitchFamily="34" charset="0"/>
          </a:endParaRPr>
        </a:p>
      </dsp:txBody>
      <dsp:txXfrm>
        <a:off x="2428019" y="969552"/>
        <a:ext cx="1275588" cy="946404"/>
      </dsp:txXfrm>
    </dsp:sp>
    <dsp:sp modelId="{C7B8229B-533E-4B2A-9330-D85C115395D9}">
      <dsp:nvSpPr>
        <dsp:cNvPr id="0" name=""/>
        <dsp:cNvSpPr/>
      </dsp:nvSpPr>
      <dsp:spPr>
        <a:xfrm>
          <a:off x="1984033" y="39195"/>
          <a:ext cx="3884371" cy="3884371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73A35-E222-47D4-8239-A3CA01263729}">
      <dsp:nvSpPr>
        <dsp:cNvPr id="0" name=""/>
        <dsp:cNvSpPr/>
      </dsp:nvSpPr>
      <dsp:spPr>
        <a:xfrm>
          <a:off x="1984033" y="155233"/>
          <a:ext cx="3884371" cy="3884371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2">
            <a:shade val="90000"/>
            <a:hueOff val="0"/>
            <a:satOff val="-14999"/>
            <a:lumOff val="204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DEEF7C-70CB-4FA1-934B-E3C84D47EEF8}">
      <dsp:nvSpPr>
        <dsp:cNvPr id="0" name=""/>
        <dsp:cNvSpPr/>
      </dsp:nvSpPr>
      <dsp:spPr>
        <a:xfrm>
          <a:off x="1867995" y="155233"/>
          <a:ext cx="3884371" cy="3884371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2">
            <a:shade val="90000"/>
            <a:hueOff val="0"/>
            <a:satOff val="-29999"/>
            <a:lumOff val="408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8E1C1-2F17-4707-B9A2-3B52035AF57C}">
      <dsp:nvSpPr>
        <dsp:cNvPr id="0" name=""/>
        <dsp:cNvSpPr/>
      </dsp:nvSpPr>
      <dsp:spPr>
        <a:xfrm>
          <a:off x="1867995" y="39195"/>
          <a:ext cx="3884371" cy="3884371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2">
            <a:shade val="90000"/>
            <a:hueOff val="0"/>
            <a:satOff val="-14999"/>
            <a:lumOff val="204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74F8821-D062-483D-BD04-5E94C2854CF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EC983D-23FD-45F0-B2DB-F586ACDFA5BA}" type="slidenum">
              <a:rPr lang="es-ES_tradnl"/>
              <a:pPr/>
              <a:t>1</a:t>
            </a:fld>
            <a:endParaRPr lang="es-ES_tradnl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47A33-E2F3-4DF1-B169-E0FB124A4ECC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635B0-54CC-4DB4-8780-A23E67C52774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F8821-D062-483D-BD04-5E94C2854CF6}" type="slidenum">
              <a:rPr lang="es-ES_tradnl" smtClean="0"/>
              <a:pPr>
                <a:defRPr/>
              </a:pPr>
              <a:t>12</a:t>
            </a:fld>
            <a:endParaRPr lang="es-ES_trad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F8821-D062-483D-BD04-5E94C2854CF6}" type="slidenum">
              <a:rPr lang="es-ES_tradnl" smtClean="0"/>
              <a:pPr>
                <a:defRPr/>
              </a:pPr>
              <a:t>13</a:t>
            </a:fld>
            <a:endParaRPr lang="es-ES_trad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F13CB-4162-4451-8855-BC852D797CCE}" type="slidenum">
              <a:rPr lang="es-ES_tradnl" smtClean="0"/>
              <a:pPr/>
              <a:t>14</a:t>
            </a:fld>
            <a:endParaRPr lang="es-ES_trad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F8821-D062-483D-BD04-5E94C2854CF6}" type="slidenum">
              <a:rPr lang="es-ES_tradnl" smtClean="0"/>
              <a:pPr>
                <a:defRPr/>
              </a:pPr>
              <a:t>15</a:t>
            </a:fld>
            <a:endParaRPr lang="es-ES_trad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F8821-D062-483D-BD04-5E94C2854CF6}" type="slidenum">
              <a:rPr lang="es-ES_tradnl" smtClean="0"/>
              <a:pPr>
                <a:defRPr/>
              </a:pPr>
              <a:t>16</a:t>
            </a:fld>
            <a:endParaRPr lang="es-ES_trad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F8821-D062-483D-BD04-5E94C2854CF6}" type="slidenum">
              <a:rPr lang="es-ES_tradnl" smtClean="0"/>
              <a:pPr>
                <a:defRPr/>
              </a:pPr>
              <a:t>17</a:t>
            </a:fld>
            <a:endParaRPr lang="es-ES_trad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F8821-D062-483D-BD04-5E94C2854CF6}" type="slidenum">
              <a:rPr lang="es-ES_tradnl" smtClean="0"/>
              <a:pPr>
                <a:defRPr/>
              </a:pPr>
              <a:t>18</a:t>
            </a:fld>
            <a:endParaRPr lang="es-ES_trad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F8821-D062-483D-BD04-5E94C2854CF6}" type="slidenum">
              <a:rPr lang="es-ES_tradnl" smtClean="0"/>
              <a:pPr>
                <a:defRPr/>
              </a:pPr>
              <a:t>19</a:t>
            </a:fld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244DAC-A688-43AD-970D-3289EDD6045E}" type="slidenum">
              <a:rPr lang="es-ES_tradnl"/>
              <a:pPr/>
              <a:t>2</a:t>
            </a:fld>
            <a:endParaRPr lang="es-ES_tradnl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F8821-D062-483D-BD04-5E94C2854CF6}" type="slidenum">
              <a:rPr lang="es-ES_tradnl" smtClean="0"/>
              <a:pPr>
                <a:defRPr/>
              </a:pPr>
              <a:t>20</a:t>
            </a:fld>
            <a:endParaRPr lang="es-ES_trad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F8821-D062-483D-BD04-5E94C2854CF6}" type="slidenum">
              <a:rPr lang="es-ES_tradnl" smtClean="0"/>
              <a:pPr>
                <a:defRPr/>
              </a:pPr>
              <a:t>21</a:t>
            </a:fld>
            <a:endParaRPr lang="es-ES_trad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F8821-D062-483D-BD04-5E94C2854CF6}" type="slidenum">
              <a:rPr lang="es-ES_tradnl" smtClean="0"/>
              <a:pPr>
                <a:defRPr/>
              </a:pPr>
              <a:t>22</a:t>
            </a:fld>
            <a:endParaRPr lang="es-ES_trad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F8821-D062-483D-BD04-5E94C2854CF6}" type="slidenum">
              <a:rPr lang="es-ES_tradnl" smtClean="0"/>
              <a:pPr>
                <a:defRPr/>
              </a:pPr>
              <a:t>23</a:t>
            </a:fld>
            <a:endParaRPr lang="es-ES_trad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F8821-D062-483D-BD04-5E94C2854CF6}" type="slidenum">
              <a:rPr lang="es-ES_tradnl" smtClean="0"/>
              <a:pPr>
                <a:defRPr/>
              </a:pPr>
              <a:t>24</a:t>
            </a:fld>
            <a:endParaRPr lang="es-ES_trad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F8821-D062-483D-BD04-5E94C2854CF6}" type="slidenum">
              <a:rPr lang="es-ES_tradnl" smtClean="0"/>
              <a:pPr>
                <a:defRPr/>
              </a:pPr>
              <a:t>25</a:t>
            </a:fld>
            <a:endParaRPr lang="es-ES_tradn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F8821-D062-483D-BD04-5E94C2854CF6}" type="slidenum">
              <a:rPr lang="es-ES_tradnl" smtClean="0"/>
              <a:pPr>
                <a:defRPr/>
              </a:pPr>
              <a:t>26</a:t>
            </a:fld>
            <a:endParaRPr lang="es-ES_tradn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F8821-D062-483D-BD04-5E94C2854CF6}" type="slidenum">
              <a:rPr lang="es-ES_tradnl" smtClean="0"/>
              <a:pPr>
                <a:defRPr/>
              </a:pPr>
              <a:t>27</a:t>
            </a:fld>
            <a:endParaRPr lang="es-ES_tradn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F8821-D062-483D-BD04-5E94C2854CF6}" type="slidenum">
              <a:rPr lang="es-ES_tradnl" smtClean="0"/>
              <a:pPr>
                <a:defRPr/>
              </a:pPr>
              <a:t>28</a:t>
            </a:fld>
            <a:endParaRPr lang="es-ES_tradn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F8821-D062-483D-BD04-5E94C2854CF6}" type="slidenum">
              <a:rPr lang="es-ES_tradnl" smtClean="0"/>
              <a:pPr>
                <a:defRPr/>
              </a:pPr>
              <a:t>29</a:t>
            </a:fld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F8821-D062-483D-BD04-5E94C2854CF6}" type="slidenum">
              <a:rPr lang="es-ES_tradnl" smtClean="0"/>
              <a:pPr>
                <a:defRPr/>
              </a:pPr>
              <a:t>3</a:t>
            </a:fld>
            <a:endParaRPr lang="es-ES_tradn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F8821-D062-483D-BD04-5E94C2854CF6}" type="slidenum">
              <a:rPr lang="es-ES_tradnl" smtClean="0"/>
              <a:pPr>
                <a:defRPr/>
              </a:pPr>
              <a:t>30</a:t>
            </a:fld>
            <a:endParaRPr lang="es-ES_tradn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F8821-D062-483D-BD04-5E94C2854CF6}" type="slidenum">
              <a:rPr lang="es-ES_tradnl" smtClean="0"/>
              <a:pPr>
                <a:defRPr/>
              </a:pPr>
              <a:t>31</a:t>
            </a:fld>
            <a:endParaRPr lang="es-ES_tradn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F8821-D062-483D-BD04-5E94C2854CF6}" type="slidenum">
              <a:rPr lang="es-ES_tradnl" smtClean="0"/>
              <a:pPr>
                <a:defRPr/>
              </a:pPr>
              <a:t>32</a:t>
            </a:fld>
            <a:endParaRPr lang="es-ES_tradn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F8821-D062-483D-BD04-5E94C2854CF6}" type="slidenum">
              <a:rPr lang="es-ES_tradnl" smtClean="0"/>
              <a:pPr>
                <a:defRPr/>
              </a:pPr>
              <a:t>33</a:t>
            </a:fld>
            <a:endParaRPr lang="es-ES_tradn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F8821-D062-483D-BD04-5E94C2854CF6}" type="slidenum">
              <a:rPr lang="es-ES_tradnl" smtClean="0"/>
              <a:pPr>
                <a:defRPr/>
              </a:pPr>
              <a:t>34</a:t>
            </a:fld>
            <a:endParaRPr lang="es-ES_tradn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F8821-D062-483D-BD04-5E94C2854CF6}" type="slidenum">
              <a:rPr lang="es-ES_tradnl" smtClean="0"/>
              <a:pPr>
                <a:defRPr/>
              </a:pPr>
              <a:t>35</a:t>
            </a:fld>
            <a:endParaRPr lang="es-ES_tradn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F8821-D062-483D-BD04-5E94C2854CF6}" type="slidenum">
              <a:rPr lang="es-ES_tradnl" smtClean="0"/>
              <a:pPr>
                <a:defRPr/>
              </a:pPr>
              <a:t>36</a:t>
            </a:fld>
            <a:endParaRPr lang="es-ES_tradn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F8821-D062-483D-BD04-5E94C2854CF6}" type="slidenum">
              <a:rPr lang="es-ES_tradnl" smtClean="0"/>
              <a:pPr>
                <a:defRPr/>
              </a:pPr>
              <a:t>37</a:t>
            </a:fld>
            <a:endParaRPr lang="es-ES_tradn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F8821-D062-483D-BD04-5E94C2854CF6}" type="slidenum">
              <a:rPr lang="es-ES_tradnl" smtClean="0"/>
              <a:pPr>
                <a:defRPr/>
              </a:pPr>
              <a:t>38</a:t>
            </a:fld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F8821-D062-483D-BD04-5E94C2854CF6}" type="slidenum">
              <a:rPr lang="es-ES_tradnl" smtClean="0"/>
              <a:pPr>
                <a:defRPr/>
              </a:pPr>
              <a:t>4</a:t>
            </a:fld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F13CB-4162-4451-8855-BC852D797CCE}" type="slidenum">
              <a:rPr lang="es-ES_tradnl" smtClean="0">
                <a:solidFill>
                  <a:prstClr val="black"/>
                </a:solidFill>
              </a:rPr>
              <a:pPr/>
              <a:t>5</a:t>
            </a:fld>
            <a:endParaRPr lang="es-ES_trad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F8821-D062-483D-BD04-5E94C2854CF6}" type="slidenum">
              <a:rPr lang="es-ES_tradnl" smtClean="0"/>
              <a:pPr>
                <a:defRPr/>
              </a:pPr>
              <a:t>6</a:t>
            </a:fld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F8821-D062-483D-BD04-5E94C2854CF6}" type="slidenum">
              <a:rPr lang="es-ES_tradnl" smtClean="0"/>
              <a:pPr>
                <a:defRPr/>
              </a:pPr>
              <a:t>7</a:t>
            </a:fld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F8821-D062-483D-BD04-5E94C2854CF6}" type="slidenum">
              <a:rPr lang="es-ES_tradnl" smtClean="0"/>
              <a:pPr>
                <a:defRPr/>
              </a:pPr>
              <a:t>8</a:t>
            </a:fld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F8821-D062-483D-BD04-5E94C2854CF6}" type="slidenum">
              <a:rPr lang="es-ES_tradnl" smtClean="0"/>
              <a:pPr>
                <a:defRPr/>
              </a:pPr>
              <a:t>9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4F856-8C76-4B8F-99CE-D75F8C8641D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B4AF6-8CA6-4793-B557-51D8B11176D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3249E-F655-42DB-91D5-63C1C5F9E88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87FEB-390A-4B82-BEB3-8195C351F9B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3B501-E939-4EAF-885F-A4832F9CEA7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1AF9F-3B16-4F6E-9E98-43C33616525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754C7-6B13-4C01-A49E-79618161EFD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D19F3-7544-4384-955E-E7A48911CB5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B9A8C-2190-43C4-A52B-553BC91CC26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E47B2-A81D-4AA7-865B-0C9A03DDAA8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E5421-A099-47D5-BC17-9EEA5A9FE2C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3DE0A41-6B6D-4FAF-8239-2BCFAF60261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2143108" y="2586038"/>
            <a:ext cx="6162692" cy="914400"/>
          </a:xfrm>
        </p:spPr>
        <p:txBody>
          <a:bodyPr/>
          <a:lstStyle/>
          <a:p>
            <a:pPr algn="r" eaLnBrk="1" hangingPunct="1"/>
            <a:r>
              <a:rPr lang="es-ES_tradnl" sz="32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MODERNIZACIÓN como un desafío institucional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57290" y="3643314"/>
            <a:ext cx="701994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ES_tradnl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Directrices del modelo de gestión del Consejo</a:t>
            </a:r>
            <a:endParaRPr lang="es-ES_tradnl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52" name="5 CuadroTexto"/>
          <p:cNvSpPr txBox="1">
            <a:spLocks noChangeArrowheads="1"/>
          </p:cNvSpPr>
          <p:nvPr/>
        </p:nvSpPr>
        <p:spPr bwMode="auto">
          <a:xfrm>
            <a:off x="2071691" y="6223836"/>
            <a:ext cx="30718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CL" sz="1200" i="1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Unidad de Planificación y Calidad</a:t>
            </a:r>
          </a:p>
        </p:txBody>
      </p:sp>
      <p:sp>
        <p:nvSpPr>
          <p:cNvPr id="2053" name="6 CuadroTexto"/>
          <p:cNvSpPr txBox="1">
            <a:spLocks noChangeArrowheads="1"/>
          </p:cNvSpPr>
          <p:nvPr/>
        </p:nvSpPr>
        <p:spPr bwMode="auto">
          <a:xfrm>
            <a:off x="2071691" y="6438149"/>
            <a:ext cx="30718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CL" sz="1200" i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Abril 2012</a:t>
            </a:r>
            <a:endParaRPr lang="es-CL" sz="1200" i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72008" y="53752"/>
            <a:ext cx="7772400" cy="1143000"/>
          </a:xfrm>
        </p:spPr>
        <p:txBody>
          <a:bodyPr/>
          <a:lstStyle/>
          <a:p>
            <a:pPr algn="l"/>
            <a:r>
              <a:rPr lang="es-CL" sz="28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Desafíos 2012</a:t>
            </a:r>
            <a:endParaRPr lang="es-CL" sz="2800" b="1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 bwMode="auto">
          <a:xfrm>
            <a:off x="619540" y="1643050"/>
            <a:ext cx="23762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 sz="16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Nuestros Clientes</a:t>
            </a:r>
            <a:endParaRPr kumimoji="0" lang="es-CL" sz="1600" b="1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 bwMode="auto">
          <a:xfrm>
            <a:off x="3571868" y="1643050"/>
            <a:ext cx="23762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 sz="1600" b="1" kern="0" dirty="0" smtClean="0">
                <a:solidFill>
                  <a:schemeClr val="accent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Consejo Directivo</a:t>
            </a:r>
            <a:endParaRPr kumimoji="0" lang="es-CL" sz="1600" b="1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 bwMode="auto">
          <a:xfrm>
            <a:off x="6164156" y="1643050"/>
            <a:ext cx="23762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Taller</a:t>
            </a:r>
            <a:r>
              <a:rPr kumimoji="0" lang="es-CL" sz="1600" b="1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de Reflexión</a:t>
            </a:r>
            <a:endParaRPr kumimoji="0" lang="es-CL" sz="1600" b="1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6" name="15 Conector recto"/>
          <p:cNvCxnSpPr/>
          <p:nvPr/>
        </p:nvCxnSpPr>
        <p:spPr bwMode="auto">
          <a:xfrm>
            <a:off x="2995804" y="1384784"/>
            <a:ext cx="0" cy="4176464"/>
          </a:xfrm>
          <a:prstGeom prst="line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 bwMode="auto">
          <a:xfrm>
            <a:off x="5948132" y="1384784"/>
            <a:ext cx="0" cy="4176464"/>
          </a:xfrm>
          <a:prstGeom prst="line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475524" y="2291122"/>
            <a:ext cx="2448272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 algn="r"/>
            <a:r>
              <a:rPr lang="es-CL" sz="1400" b="1" i="1" dirty="0" smtClean="0">
                <a:latin typeface="Segoe UI" pitchFamily="34" charset="0"/>
                <a:cs typeface="Segoe UI" pitchFamily="34" charset="0"/>
              </a:rPr>
              <a:t>Ciudadanos</a:t>
            </a:r>
          </a:p>
          <a:p>
            <a:pPr marL="87313" indent="-87313" algn="r"/>
            <a:r>
              <a:rPr lang="es-CL" sz="1400" dirty="0" smtClean="0">
                <a:latin typeface="Segoe UI" pitchFamily="34" charset="0"/>
                <a:cs typeface="Segoe UI" pitchFamily="34" charset="0"/>
              </a:rPr>
              <a:t>Conocimiento</a:t>
            </a:r>
          </a:p>
          <a:p>
            <a:pPr marL="87313" indent="-87313" algn="r"/>
            <a:r>
              <a:rPr lang="es-CL" sz="1400" dirty="0" smtClean="0">
                <a:latin typeface="Segoe UI" pitchFamily="34" charset="0"/>
                <a:cs typeface="Segoe UI" pitchFamily="34" charset="0"/>
              </a:rPr>
              <a:t>Tangibilidad del Derecho</a:t>
            </a:r>
          </a:p>
          <a:p>
            <a:pPr marL="87313" indent="-87313" algn="r"/>
            <a:r>
              <a:rPr lang="es-CL" sz="1400" dirty="0" smtClean="0">
                <a:latin typeface="Segoe UI" pitchFamily="34" charset="0"/>
                <a:cs typeface="Segoe UI" pitchFamily="34" charset="0"/>
              </a:rPr>
              <a:t>La persistencia de la desconfianza</a:t>
            </a:r>
          </a:p>
          <a:p>
            <a:pPr marL="87313" indent="-87313" algn="r"/>
            <a:r>
              <a:rPr lang="es-CL" sz="1400" dirty="0" smtClean="0">
                <a:latin typeface="Segoe UI" pitchFamily="34" charset="0"/>
                <a:cs typeface="Segoe UI" pitchFamily="34" charset="0"/>
              </a:rPr>
              <a:t>Elitización</a:t>
            </a:r>
          </a:p>
          <a:p>
            <a:pPr marL="87313" indent="-87313" algn="r"/>
            <a:endParaRPr lang="es-CL" sz="1400" dirty="0" smtClean="0">
              <a:latin typeface="Segoe UI" pitchFamily="34" charset="0"/>
              <a:cs typeface="Segoe UI" pitchFamily="34" charset="0"/>
            </a:endParaRPr>
          </a:p>
          <a:p>
            <a:pPr marL="87313" indent="-87313" algn="r"/>
            <a:r>
              <a:rPr lang="es-CL" sz="1400" b="1" i="1" dirty="0" smtClean="0">
                <a:latin typeface="Segoe UI" pitchFamily="34" charset="0"/>
                <a:cs typeface="Segoe UI" pitchFamily="34" charset="0"/>
              </a:rPr>
              <a:t>Sujetos obligados:</a:t>
            </a:r>
          </a:p>
          <a:p>
            <a:pPr marL="87313" indent="-87313" algn="r"/>
            <a:r>
              <a:rPr lang="es-CL" sz="1400" dirty="0" smtClean="0">
                <a:latin typeface="Segoe UI" pitchFamily="34" charset="0"/>
                <a:cs typeface="Segoe UI" pitchFamily="34" charset="0"/>
              </a:rPr>
              <a:t>Desconocimiento de la Ley</a:t>
            </a:r>
          </a:p>
          <a:p>
            <a:pPr marL="87313" indent="-87313" algn="r"/>
            <a:r>
              <a:rPr lang="es-CL" sz="1400" dirty="0" smtClean="0">
                <a:latin typeface="Segoe UI" pitchFamily="34" charset="0"/>
                <a:cs typeface="Segoe UI" pitchFamily="34" charset="0"/>
              </a:rPr>
              <a:t>Percepción de irrelevancia de la política pública</a:t>
            </a:r>
          </a:p>
          <a:p>
            <a:pPr marL="87313" indent="-87313" algn="r"/>
            <a:r>
              <a:rPr lang="es-CL" sz="1400" dirty="0" smtClean="0">
                <a:latin typeface="Segoe UI" pitchFamily="34" charset="0"/>
                <a:cs typeface="Segoe UI" pitchFamily="34" charset="0"/>
              </a:rPr>
              <a:t>Incapacidad institucional para enfrentar requerimientos</a:t>
            </a:r>
          </a:p>
          <a:p>
            <a:pPr algn="r"/>
            <a:endParaRPr lang="es-CL" sz="105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427852" y="2363130"/>
            <a:ext cx="250202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r"/>
            <a:r>
              <a:rPr lang="es-CL" sz="1400" dirty="0" smtClean="0">
                <a:latin typeface="Segoe UI" pitchFamily="34" charset="0"/>
                <a:cs typeface="Segoe UI" pitchFamily="34" charset="0"/>
              </a:rPr>
              <a:t>Posicionamiento</a:t>
            </a:r>
          </a:p>
          <a:p>
            <a:pPr marL="174625" indent="-174625" algn="r"/>
            <a:r>
              <a:rPr lang="es-CL" sz="1400" dirty="0" smtClean="0">
                <a:latin typeface="Segoe UI" pitchFamily="34" charset="0"/>
                <a:cs typeface="Segoe UI" pitchFamily="34" charset="0"/>
              </a:rPr>
              <a:t>Fortalecimiento Institucional</a:t>
            </a:r>
          </a:p>
          <a:p>
            <a:pPr marL="174625" indent="-174625" algn="r"/>
            <a:r>
              <a:rPr lang="es-CL" sz="1400" dirty="0" smtClean="0">
                <a:latin typeface="Segoe UI" pitchFamily="34" charset="0"/>
                <a:cs typeface="Segoe UI" pitchFamily="34" charset="0"/>
              </a:rPr>
              <a:t>Difusión de criterios jurisprudenciales</a:t>
            </a:r>
          </a:p>
          <a:p>
            <a:pPr marL="174625" indent="-174625" algn="r"/>
            <a:r>
              <a:rPr lang="es-CL" sz="1400" dirty="0" smtClean="0">
                <a:latin typeface="Segoe UI" pitchFamily="34" charset="0"/>
                <a:cs typeface="Segoe UI" pitchFamily="34" charset="0"/>
              </a:rPr>
              <a:t>Proactivo seguimiento legislativo</a:t>
            </a:r>
          </a:p>
          <a:p>
            <a:pPr marL="174625" indent="-174625" algn="r"/>
            <a:r>
              <a:rPr lang="es-CL" sz="1400" dirty="0" smtClean="0">
                <a:latin typeface="Segoe UI" pitchFamily="34" charset="0"/>
                <a:cs typeface="Segoe UI" pitchFamily="34" charset="0"/>
              </a:rPr>
              <a:t>Sistema de archivo moderno y confiable</a:t>
            </a:r>
          </a:p>
          <a:p>
            <a:pPr marL="174625" indent="-174625" algn="r"/>
            <a:r>
              <a:rPr lang="es-CL" sz="1400" dirty="0" smtClean="0">
                <a:latin typeface="Segoe UI" pitchFamily="34" charset="0"/>
                <a:cs typeface="Segoe UI" pitchFamily="34" charset="0"/>
              </a:rPr>
              <a:t>Portal de Transparencia</a:t>
            </a:r>
          </a:p>
          <a:p>
            <a:pPr marL="174625" indent="-174625" algn="r"/>
            <a:r>
              <a:rPr lang="es-CL" sz="1400" dirty="0" smtClean="0">
                <a:latin typeface="Segoe UI" pitchFamily="34" charset="0"/>
                <a:cs typeface="Segoe UI" pitchFamily="34" charset="0"/>
              </a:rPr>
              <a:t>Transparencia Municipal</a:t>
            </a:r>
          </a:p>
          <a:p>
            <a:pPr marL="174625" indent="-174625" algn="r"/>
            <a:r>
              <a:rPr lang="es-CL" sz="1400" dirty="0" smtClean="0">
                <a:latin typeface="Segoe UI" pitchFamily="34" charset="0"/>
                <a:cs typeface="Segoe UI" pitchFamily="34" charset="0"/>
              </a:rPr>
              <a:t>Fiscalización efectiva</a:t>
            </a:r>
          </a:p>
          <a:p>
            <a:pPr marL="174625" indent="-174625" algn="r"/>
            <a:r>
              <a:rPr lang="es-CL" sz="1400" dirty="0" smtClean="0">
                <a:latin typeface="Segoe UI" pitchFamily="34" charset="0"/>
                <a:cs typeface="Segoe UI" pitchFamily="34" charset="0"/>
              </a:rPr>
              <a:t>Investigación y medición de resultados</a:t>
            </a:r>
            <a:endParaRPr lang="es-ES" sz="1400" dirty="0" smtClean="0"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24" name="23 Conector recto"/>
          <p:cNvCxnSpPr/>
          <p:nvPr/>
        </p:nvCxnSpPr>
        <p:spPr bwMode="auto">
          <a:xfrm>
            <a:off x="8540420" y="1456792"/>
            <a:ext cx="0" cy="4104456"/>
          </a:xfrm>
          <a:prstGeom prst="line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24 Rectángulo"/>
          <p:cNvSpPr/>
          <p:nvPr/>
        </p:nvSpPr>
        <p:spPr>
          <a:xfrm>
            <a:off x="3931908" y="265116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es-CL" sz="1400" dirty="0" smtClean="0">
                <a:latin typeface="Segoe UI" pitchFamily="34" charset="0"/>
                <a:cs typeface="Segoe UI" pitchFamily="34" charset="0"/>
              </a:rPr>
              <a:t>Posicionamiento</a:t>
            </a:r>
          </a:p>
          <a:p>
            <a:pPr lvl="0" algn="r"/>
            <a:r>
              <a:rPr lang="es-CL" sz="1400" dirty="0" smtClean="0">
                <a:latin typeface="Segoe UI" pitchFamily="34" charset="0"/>
                <a:cs typeface="Segoe UI" pitchFamily="34" charset="0"/>
              </a:rPr>
              <a:t>Fiscalización en TA y SAI</a:t>
            </a:r>
          </a:p>
          <a:p>
            <a:pPr lvl="0" algn="r"/>
            <a:r>
              <a:rPr lang="es-CL" sz="1400" dirty="0" smtClean="0">
                <a:latin typeface="Segoe UI" pitchFamily="34" charset="0"/>
                <a:cs typeface="Segoe UI" pitchFamily="34" charset="0"/>
              </a:rPr>
              <a:t>Indicadores de Impacto</a:t>
            </a:r>
          </a:p>
          <a:p>
            <a:pPr lvl="0" algn="r"/>
            <a:r>
              <a:rPr lang="es-CL" sz="1400" dirty="0" smtClean="0">
                <a:latin typeface="Segoe UI" pitchFamily="34" charset="0"/>
                <a:cs typeface="Segoe UI" pitchFamily="34" charset="0"/>
              </a:rPr>
              <a:t>Potestad sancionadora</a:t>
            </a:r>
          </a:p>
          <a:p>
            <a:pPr lvl="0" algn="r"/>
            <a:r>
              <a:rPr lang="es-CL" sz="1400" dirty="0" smtClean="0">
                <a:latin typeface="Segoe UI" pitchFamily="34" charset="0"/>
                <a:cs typeface="Segoe UI" pitchFamily="34" charset="0"/>
              </a:rPr>
              <a:t>Redes</a:t>
            </a:r>
          </a:p>
          <a:p>
            <a:pPr lvl="0" algn="r"/>
            <a:r>
              <a:rPr lang="es-CL" sz="1400" dirty="0" smtClean="0">
                <a:latin typeface="Segoe UI" pitchFamily="34" charset="0"/>
                <a:cs typeface="Segoe UI" pitchFamily="34" charset="0"/>
              </a:rPr>
              <a:t>Modelo municipal</a:t>
            </a:r>
          </a:p>
          <a:p>
            <a:pPr lvl="0" algn="r"/>
            <a:r>
              <a:rPr lang="es-CL" sz="1400" dirty="0" smtClean="0">
                <a:latin typeface="Segoe UI" pitchFamily="34" charset="0"/>
                <a:cs typeface="Segoe UI" pitchFamily="34" charset="0"/>
              </a:rPr>
              <a:t>Modelo de Transparencia</a:t>
            </a:r>
          </a:p>
          <a:p>
            <a:pPr lvl="0" algn="r"/>
            <a:r>
              <a:rPr lang="es-CL" sz="1400" dirty="0" smtClean="0">
                <a:latin typeface="Segoe UI" pitchFamily="34" charset="0"/>
                <a:cs typeface="Segoe UI" pitchFamily="34" charset="0"/>
              </a:rPr>
              <a:t>Educación con foco</a:t>
            </a:r>
          </a:p>
          <a:p>
            <a:pPr lvl="0" algn="r"/>
            <a:r>
              <a:rPr lang="es-CL" sz="1400" dirty="0" smtClean="0">
                <a:latin typeface="Segoe UI" pitchFamily="34" charset="0"/>
                <a:cs typeface="Segoe UI" pitchFamily="34" charset="0"/>
              </a:rPr>
              <a:t>Mejora continua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04 Grupo"/>
          <p:cNvGrpSpPr/>
          <p:nvPr/>
        </p:nvGrpSpPr>
        <p:grpSpPr>
          <a:xfrm>
            <a:off x="573717" y="674678"/>
            <a:ext cx="8039100" cy="1549400"/>
            <a:chOff x="50318" y="444500"/>
            <a:chExt cx="8039100" cy="1549400"/>
          </a:xfrm>
        </p:grpSpPr>
        <p:sp>
          <p:nvSpPr>
            <p:cNvPr id="26" name="26 Llamada de flecha hacia arriba"/>
            <p:cNvSpPr/>
            <p:nvPr/>
          </p:nvSpPr>
          <p:spPr>
            <a:xfrm>
              <a:off x="50318" y="444500"/>
              <a:ext cx="8039100" cy="1549400"/>
            </a:xfrm>
            <a:prstGeom prst="upArrowCallout">
              <a:avLst>
                <a:gd name="adj1" fmla="val 25000"/>
                <a:gd name="adj2" fmla="val 42846"/>
                <a:gd name="adj3" fmla="val 25000"/>
                <a:gd name="adj4" fmla="val 70977"/>
              </a:avLst>
            </a:prstGeom>
            <a:solidFill>
              <a:srgbClr val="9BBB59">
                <a:lumMod val="20000"/>
                <a:lumOff val="80000"/>
              </a:srgbClr>
            </a:solidFill>
            <a:ln w="25400" cap="sq" cmpd="sng" algn="ctr">
              <a:solidFill>
                <a:srgbClr val="92D05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L" sz="100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27" name="23 CuadroTexto"/>
            <p:cNvSpPr txBox="1"/>
            <p:nvPr/>
          </p:nvSpPr>
          <p:spPr>
            <a:xfrm>
              <a:off x="66868" y="922609"/>
              <a:ext cx="1152262" cy="245837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sq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L" sz="1000" b="1" dirty="0">
                  <a:solidFill>
                    <a:sysClr val="windowText" lastClr="000000"/>
                  </a:solidFill>
                  <a:latin typeface="Segoe UI" pitchFamily="34" charset="0"/>
                  <a:cs typeface="Segoe UI" pitchFamily="34" charset="0"/>
                </a:rPr>
                <a:t>Mandante</a:t>
              </a:r>
            </a:p>
          </p:txBody>
        </p:sp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933379" y="1066494"/>
              <a:ext cx="2515483" cy="791177"/>
            </a:xfrm>
            <a:prstGeom prst="roundRect">
              <a:avLst/>
            </a:prstGeom>
            <a:ln>
              <a:solidFill>
                <a:srgbClr val="00467A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latinLnBrk="0"/>
              <a:r>
                <a:rPr lang="es-ES_tradnl" sz="1000" dirty="0">
                  <a:solidFill>
                    <a:sysClr val="windowText" lastClr="000000"/>
                  </a:solidFill>
                  <a:latin typeface="Segoe UI" pitchFamily="34" charset="0"/>
                  <a:cs typeface="Segoe UI" pitchFamily="34" charset="0"/>
                </a:rPr>
                <a:t>M1. Posicionar una institución autónoma garante del derecho de acceso a la información.</a:t>
              </a: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4553164" y="1076019"/>
              <a:ext cx="2515483" cy="791177"/>
            </a:xfrm>
            <a:prstGeom prst="roundRect">
              <a:avLst/>
            </a:prstGeom>
            <a:solidFill>
              <a:schemeClr val="bg1"/>
            </a:solidFill>
            <a:ln w="25400" cap="sq" cmpd="sng" algn="ctr">
              <a:solidFill>
                <a:srgbClr val="0046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latinLnBrk="0"/>
              <a:r>
                <a:rPr lang="es-ES_tradnl" sz="1000" dirty="0">
                  <a:solidFill>
                    <a:sysClr val="windowText" lastClr="000000"/>
                  </a:solidFill>
                  <a:latin typeface="Segoe UI" pitchFamily="34" charset="0"/>
                  <a:cs typeface="Segoe UI" pitchFamily="34" charset="0"/>
                </a:rPr>
                <a:t>M2. Visibilizar el impacto del principio de la transparencia de la función pública. </a:t>
              </a:r>
            </a:p>
          </p:txBody>
        </p:sp>
      </p:grpSp>
      <p:grpSp>
        <p:nvGrpSpPr>
          <p:cNvPr id="4" name="117 Grupo"/>
          <p:cNvGrpSpPr/>
          <p:nvPr/>
        </p:nvGrpSpPr>
        <p:grpSpPr>
          <a:xfrm>
            <a:off x="590267" y="2087849"/>
            <a:ext cx="8001789" cy="1869779"/>
            <a:chOff x="66868" y="1857671"/>
            <a:chExt cx="8001789" cy="1869779"/>
          </a:xfrm>
        </p:grpSpPr>
        <p:grpSp>
          <p:nvGrpSpPr>
            <p:cNvPr id="5" name="105 Grupo"/>
            <p:cNvGrpSpPr/>
            <p:nvPr/>
          </p:nvGrpSpPr>
          <p:grpSpPr>
            <a:xfrm>
              <a:off x="66868" y="1857671"/>
              <a:ext cx="8001789" cy="1869779"/>
              <a:chOff x="66868" y="1857671"/>
              <a:chExt cx="8001789" cy="1869779"/>
            </a:xfrm>
          </p:grpSpPr>
          <p:grpSp>
            <p:nvGrpSpPr>
              <p:cNvPr id="6" name="103 Grupo"/>
              <p:cNvGrpSpPr/>
              <p:nvPr/>
            </p:nvGrpSpPr>
            <p:grpSpPr>
              <a:xfrm>
                <a:off x="66868" y="2074736"/>
                <a:ext cx="8001789" cy="1652714"/>
                <a:chOff x="66868" y="2074736"/>
                <a:chExt cx="8001789" cy="1652714"/>
              </a:xfrm>
            </p:grpSpPr>
            <p:sp>
              <p:nvSpPr>
                <p:cNvPr id="14" name="9 Rectángulo"/>
                <p:cNvSpPr/>
                <p:nvPr/>
              </p:nvSpPr>
              <p:spPr>
                <a:xfrm>
                  <a:off x="66868" y="2074736"/>
                  <a:ext cx="8001789" cy="1652714"/>
                </a:xfrm>
                <a:prstGeom prst="rect">
                  <a:avLst/>
                </a:prstGeom>
                <a:solidFill>
                  <a:srgbClr val="9BBB59">
                    <a:lumMod val="20000"/>
                    <a:lumOff val="80000"/>
                  </a:srgbClr>
                </a:solidFill>
                <a:ln w="25400" cap="sq" cmpd="sng" algn="ctr">
                  <a:solidFill>
                    <a:srgbClr val="92D050"/>
                  </a:solidFill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CL" sz="1000">
                    <a:solidFill>
                      <a:sysClr val="windowText" lastClr="000000"/>
                    </a:solidFill>
                    <a:latin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5" name="Oval 47"/>
                <p:cNvSpPr>
                  <a:spLocks noChangeArrowheads="1"/>
                </p:cNvSpPr>
                <p:nvPr/>
              </p:nvSpPr>
              <p:spPr bwMode="auto">
                <a:xfrm>
                  <a:off x="602621" y="2288923"/>
                  <a:ext cx="7024906" cy="372798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8575" cap="sq">
                  <a:solidFill>
                    <a:srgbClr val="00467A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anchor="ctr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s-CL" sz="1000" dirty="0">
                      <a:solidFill>
                        <a:sysClr val="windowText" lastClr="000000"/>
                      </a:solidFill>
                      <a:latin typeface="Segoe UI" pitchFamily="34" charset="0"/>
                      <a:cs typeface="Segoe UI" pitchFamily="34" charset="0"/>
                    </a:rPr>
                    <a:t>CL4. Maximizar los niveles de satisfacción de clientes especialmente en términos de calidad, comunicación efectiva, oportunidad y eficacia. </a:t>
                  </a:r>
                  <a:endParaRPr lang="es-ES" sz="1000" dirty="0">
                    <a:solidFill>
                      <a:sysClr val="windowText" lastClr="000000"/>
                    </a:solidFill>
                    <a:latin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6" name="Oval 32"/>
                <p:cNvSpPr>
                  <a:spLocks noChangeArrowheads="1"/>
                </p:cNvSpPr>
                <p:nvPr/>
              </p:nvSpPr>
              <p:spPr bwMode="auto">
                <a:xfrm>
                  <a:off x="5583174" y="2921963"/>
                  <a:ext cx="2200056" cy="680825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8575" cap="sq">
                  <a:solidFill>
                    <a:srgbClr val="00467A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lIns="18000" tIns="18000" rIns="18000" bIns="18000" anchor="ctr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s-ES_tradnl" sz="1000" dirty="0">
                      <a:solidFill>
                        <a:sysClr val="windowText" lastClr="000000"/>
                      </a:solidFill>
                      <a:effectLst/>
                      <a:latin typeface="Segoe UI" pitchFamily="34" charset="0"/>
                      <a:cs typeface="Segoe UI" pitchFamily="34" charset="0"/>
                    </a:rPr>
                    <a:t>CL3. </a:t>
                  </a:r>
                  <a:r>
                    <a:rPr lang="es-ES_tradnl" sz="1000" dirty="0">
                      <a:solidFill>
                        <a:sysClr val="windowText" lastClr="000000"/>
                      </a:solidFill>
                      <a:latin typeface="Segoe UI" pitchFamily="34" charset="0"/>
                      <a:cs typeface="Segoe UI" pitchFamily="34" charset="0"/>
                    </a:rPr>
                    <a:t>Asegurar la eficacia de la ley  instalando  una política y modelo de fiscalización y sanción.</a:t>
                  </a:r>
                  <a:endParaRPr lang="es-ES_tradnl" sz="1000" dirty="0">
                    <a:solidFill>
                      <a:sysClr val="windowText" lastClr="000000"/>
                    </a:solidFill>
                    <a:effectLst/>
                    <a:latin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7" name="24 CuadroTexto"/>
                <p:cNvSpPr txBox="1"/>
                <p:nvPr/>
              </p:nvSpPr>
              <p:spPr>
                <a:xfrm>
                  <a:off x="66868" y="2074737"/>
                  <a:ext cx="960217" cy="245837"/>
                </a:xfrm>
                <a:prstGeom prst="rect">
                  <a:avLst/>
                </a:prstGeom>
                <a:noFill/>
                <a:ln cap="sq">
                  <a:noFill/>
                </a:ln>
              </p:spPr>
              <p:txBody>
                <a:bodyPr wrap="square" rtlCol="0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s-CL" sz="1000" b="1">
                      <a:solidFill>
                        <a:sysClr val="windowText" lastClr="000000"/>
                      </a:solidFill>
                      <a:latin typeface="Segoe UI" pitchFamily="34" charset="0"/>
                      <a:cs typeface="Segoe UI" pitchFamily="34" charset="0"/>
                    </a:rPr>
                    <a:t>Clientes</a:t>
                  </a:r>
                </a:p>
              </p:txBody>
            </p:sp>
            <p:sp>
              <p:nvSpPr>
                <p:cNvPr id="18" name="Oval 29"/>
                <p:cNvSpPr>
                  <a:spLocks noChangeArrowheads="1"/>
                </p:cNvSpPr>
                <p:nvPr/>
              </p:nvSpPr>
              <p:spPr bwMode="auto">
                <a:xfrm>
                  <a:off x="402596" y="2887173"/>
                  <a:ext cx="2310143" cy="715617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8575" cap="sq">
                  <a:solidFill>
                    <a:srgbClr val="00467A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lIns="18000" tIns="18000" rIns="18000" bIns="18000" anchor="ctr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defTabSz="914400" rtl="0" eaLnBrk="1" latinLnBrk="0" hangingPunct="1"/>
                  <a:r>
                    <a:rPr lang="es-CL" sz="1000" kern="1200" dirty="0">
                      <a:solidFill>
                        <a:sysClr val="windowText" lastClr="000000"/>
                      </a:solidFill>
                      <a:effectLst/>
                      <a:latin typeface="Segoe UI" pitchFamily="34" charset="0"/>
                      <a:cs typeface="Segoe UI" pitchFamily="34" charset="0"/>
                    </a:rPr>
                    <a:t>CL1. Difundir la ley y educar a las personas en el ejercicio de su derecho de acceso a la información pública</a:t>
                  </a:r>
                  <a:endParaRPr lang="es-ES" sz="1000" kern="1200" dirty="0">
                    <a:solidFill>
                      <a:sysClr val="windowText" lastClr="000000"/>
                    </a:solidFill>
                    <a:effectLst/>
                    <a:latin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9" name="Oval 32"/>
                <p:cNvSpPr>
                  <a:spLocks noChangeArrowheads="1"/>
                </p:cNvSpPr>
                <p:nvPr/>
              </p:nvSpPr>
              <p:spPr bwMode="auto">
                <a:xfrm>
                  <a:off x="2962496" y="2921965"/>
                  <a:ext cx="2311239" cy="680825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8575" cap="sq">
                  <a:solidFill>
                    <a:srgbClr val="00467A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lIns="18000" tIns="18000" rIns="18000" bIns="18000" anchor="ctr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s-ES_tradnl" sz="1000" dirty="0">
                      <a:solidFill>
                        <a:sysClr val="windowText" lastClr="000000"/>
                      </a:solidFill>
                      <a:effectLst/>
                      <a:latin typeface="Segoe UI" pitchFamily="34" charset="0"/>
                      <a:cs typeface="Segoe UI" pitchFamily="34" charset="0"/>
                    </a:rPr>
                    <a:t>CL2. </a:t>
                  </a:r>
                  <a:r>
                    <a:rPr lang="es-ES_tradnl" sz="1000" dirty="0">
                      <a:solidFill>
                        <a:sysClr val="windowText" lastClr="000000"/>
                      </a:solidFill>
                      <a:latin typeface="Segoe UI" pitchFamily="34" charset="0"/>
                      <a:cs typeface="Segoe UI" pitchFamily="34" charset="0"/>
                    </a:rPr>
                    <a:t>Promover el fortalecimiento de las capacidades institucionales  de los organismos públicos para mejorar los niveles de transparencia</a:t>
                  </a:r>
                  <a:endParaRPr lang="es-ES_tradnl" sz="1000" dirty="0">
                    <a:solidFill>
                      <a:sysClr val="windowText" lastClr="000000"/>
                    </a:solidFill>
                    <a:effectLst/>
                    <a:latin typeface="Segoe UI" pitchFamily="34" charset="0"/>
                    <a:cs typeface="Segoe UI" pitchFamily="34" charset="0"/>
                  </a:endParaRPr>
                </a:p>
              </p:txBody>
            </p:sp>
          </p:grpSp>
          <p:cxnSp>
            <p:nvCxnSpPr>
              <p:cNvPr id="12" name="85 Conector angular"/>
              <p:cNvCxnSpPr>
                <a:stCxn id="15" idx="0"/>
                <a:endCxn id="28" idx="2"/>
              </p:cNvCxnSpPr>
              <p:nvPr/>
            </p:nvCxnSpPr>
            <p:spPr>
              <a:xfrm rot="16200000" flipV="1">
                <a:off x="2937472" y="1111320"/>
                <a:ext cx="431252" cy="1923953"/>
              </a:xfrm>
              <a:prstGeom prst="bentConnector3">
                <a:avLst>
                  <a:gd name="adj1" fmla="val 57440"/>
                </a:avLst>
              </a:prstGeom>
              <a:ln w="12700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87 Conector angular"/>
              <p:cNvCxnSpPr>
                <a:stCxn id="15" idx="0"/>
                <a:endCxn id="29" idx="2"/>
              </p:cNvCxnSpPr>
              <p:nvPr/>
            </p:nvCxnSpPr>
            <p:spPr>
              <a:xfrm rot="5400000" flipH="1" flipV="1">
                <a:off x="4752127" y="1230144"/>
                <a:ext cx="421727" cy="1695832"/>
              </a:xfrm>
              <a:prstGeom prst="bentConnector3">
                <a:avLst>
                  <a:gd name="adj1" fmla="val 58876"/>
                </a:avLst>
              </a:prstGeom>
              <a:ln w="12700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" name="116 Grupo"/>
            <p:cNvGrpSpPr/>
            <p:nvPr/>
          </p:nvGrpSpPr>
          <p:grpSpPr>
            <a:xfrm>
              <a:off x="1557668" y="2661721"/>
              <a:ext cx="5125534" cy="260242"/>
              <a:chOff x="1557668" y="2661721"/>
              <a:chExt cx="5125534" cy="260242"/>
            </a:xfrm>
          </p:grpSpPr>
          <p:cxnSp>
            <p:nvCxnSpPr>
              <p:cNvPr id="8" name="108 Conector angular"/>
              <p:cNvCxnSpPr>
                <a:stCxn id="18" idx="0"/>
                <a:endCxn id="15" idx="2"/>
              </p:cNvCxnSpPr>
              <p:nvPr/>
            </p:nvCxnSpPr>
            <p:spPr>
              <a:xfrm rot="5400000" flipH="1" flipV="1">
                <a:off x="2723645" y="1495744"/>
                <a:ext cx="225452" cy="2557406"/>
              </a:xfrm>
              <a:prstGeom prst="bentConnector3">
                <a:avLst>
                  <a:gd name="adj1" fmla="val 41408"/>
                </a:avLst>
              </a:prstGeom>
              <a:ln w="9525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114 Conector angular"/>
              <p:cNvCxnSpPr>
                <a:stCxn id="16" idx="0"/>
                <a:endCxn id="15" idx="2"/>
              </p:cNvCxnSpPr>
              <p:nvPr/>
            </p:nvCxnSpPr>
            <p:spPr>
              <a:xfrm rot="16200000" flipV="1">
                <a:off x="5269017" y="1507778"/>
                <a:ext cx="260242" cy="2568128"/>
              </a:xfrm>
              <a:prstGeom prst="bentConnector3">
                <a:avLst>
                  <a:gd name="adj1" fmla="val 50000"/>
                </a:avLst>
              </a:prstGeom>
              <a:ln w="9525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133 Grupo"/>
          <p:cNvGrpSpPr/>
          <p:nvPr/>
        </p:nvGrpSpPr>
        <p:grpSpPr>
          <a:xfrm>
            <a:off x="571105" y="3822494"/>
            <a:ext cx="8001789" cy="1478714"/>
            <a:chOff x="0" y="0"/>
            <a:chExt cx="8001789" cy="1478714"/>
          </a:xfrm>
        </p:grpSpPr>
        <p:sp>
          <p:nvSpPr>
            <p:cNvPr id="40" name="8 Rectángulo"/>
            <p:cNvSpPr/>
            <p:nvPr/>
          </p:nvSpPr>
          <p:spPr>
            <a:xfrm>
              <a:off x="0" y="194511"/>
              <a:ext cx="8001789" cy="1284203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sq" cmpd="sng" algn="ctr">
              <a:solidFill>
                <a:srgbClr val="92D05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L" sz="40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Oval 29"/>
            <p:cNvSpPr>
              <a:spLocks noChangeArrowheads="1"/>
            </p:cNvSpPr>
            <p:nvPr/>
          </p:nvSpPr>
          <p:spPr bwMode="auto">
            <a:xfrm>
              <a:off x="691774" y="347379"/>
              <a:ext cx="2594484" cy="866307"/>
            </a:xfrm>
            <a:prstGeom prst="roundRect">
              <a:avLst/>
            </a:prstGeom>
            <a:solidFill>
              <a:sysClr val="window" lastClr="FFFFFF"/>
            </a:solidFill>
            <a:ln w="28575" cap="sq">
              <a:solidFill>
                <a:srgbClr val="00467A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anchor="ctr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L" sz="1100" dirty="0">
                  <a:solidFill>
                    <a:sysClr val="windowText" lastClr="000000"/>
                  </a:solidFill>
                  <a:latin typeface="Calibri"/>
                </a:rPr>
                <a:t>P1. Desarrollar y gestionar proactivamente planes  de trabajo en base al análisis de datos.</a:t>
              </a:r>
              <a:endParaRPr lang="es-ES" sz="110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2" name="Oval 38"/>
            <p:cNvSpPr>
              <a:spLocks noChangeArrowheads="1"/>
            </p:cNvSpPr>
            <p:nvPr/>
          </p:nvSpPr>
          <p:spPr bwMode="auto">
            <a:xfrm>
              <a:off x="4721358" y="369604"/>
              <a:ext cx="2705100" cy="885357"/>
            </a:xfrm>
            <a:prstGeom prst="roundRect">
              <a:avLst/>
            </a:prstGeom>
            <a:solidFill>
              <a:sysClr val="window" lastClr="FFFFFF"/>
            </a:solidFill>
            <a:ln w="28575" cap="sq">
              <a:solidFill>
                <a:srgbClr val="00467A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anchor="ctr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400" rtl="0" eaLnBrk="1" latinLnBrk="0" hangingPunct="1"/>
              <a:r>
                <a:rPr lang="es-CL" sz="1100" kern="1200" dirty="0">
                  <a:solidFill>
                    <a:sysClr val="windowText" lastClr="000000"/>
                  </a:solidFill>
                  <a:effectLst/>
                  <a:latin typeface="Calibri"/>
                </a:rPr>
                <a:t>P2. </a:t>
              </a:r>
              <a:r>
                <a:rPr lang="es-CL" sz="1100" dirty="0">
                  <a:solidFill>
                    <a:sysClr val="windowText" lastClr="000000"/>
                  </a:solidFill>
                </a:rPr>
                <a:t>Avanz</a:t>
              </a:r>
              <a:r>
                <a:rPr lang="es-CL" sz="1100" kern="1200" dirty="0">
                  <a:solidFill>
                    <a:sysClr val="windowText" lastClr="000000"/>
                  </a:solidFill>
                  <a:effectLst/>
                  <a:latin typeface="Calibri"/>
                </a:rPr>
                <a:t>ar en  la implementación del modelo de maduración de procesos</a:t>
              </a:r>
              <a:endParaRPr lang="es-ES" sz="1100" kern="1200" dirty="0">
                <a:solidFill>
                  <a:sysClr val="windowText" lastClr="000000"/>
                </a:solidFill>
                <a:effectLst/>
                <a:latin typeface="Calibri"/>
              </a:endParaRPr>
            </a:p>
          </p:txBody>
        </p:sp>
        <p:cxnSp>
          <p:nvCxnSpPr>
            <p:cNvPr id="43" name="66 Conector angular"/>
            <p:cNvCxnSpPr>
              <a:stCxn id="42" idx="0"/>
            </p:cNvCxnSpPr>
            <p:nvPr/>
          </p:nvCxnSpPr>
          <p:spPr>
            <a:xfrm rot="5400000" flipH="1" flipV="1">
              <a:off x="6165485" y="-91577"/>
              <a:ext cx="369605" cy="552759"/>
            </a:xfrm>
            <a:prstGeom prst="bentConnector3">
              <a:avLst>
                <a:gd name="adj1" fmla="val 50000"/>
              </a:avLst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91 Conector angular"/>
            <p:cNvCxnSpPr>
              <a:stCxn id="41" idx="3"/>
            </p:cNvCxnSpPr>
            <p:nvPr/>
          </p:nvCxnSpPr>
          <p:spPr>
            <a:xfrm flipV="1">
              <a:off x="3286258" y="1"/>
              <a:ext cx="775323" cy="780532"/>
            </a:xfrm>
            <a:prstGeom prst="bentConnector2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63 Conector angular"/>
            <p:cNvCxnSpPr>
              <a:stCxn id="41" idx="0"/>
            </p:cNvCxnSpPr>
            <p:nvPr/>
          </p:nvCxnSpPr>
          <p:spPr>
            <a:xfrm rot="16200000" flipV="1">
              <a:off x="1571386" y="-70252"/>
              <a:ext cx="347378" cy="487883"/>
            </a:xfrm>
            <a:prstGeom prst="bentConnector3">
              <a:avLst>
                <a:gd name="adj1" fmla="val 50000"/>
              </a:avLst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94 Conector angular"/>
            <p:cNvCxnSpPr>
              <a:stCxn id="42" idx="1"/>
            </p:cNvCxnSpPr>
            <p:nvPr/>
          </p:nvCxnSpPr>
          <p:spPr>
            <a:xfrm rot="10800000">
              <a:off x="4260984" y="4011"/>
              <a:ext cx="460375" cy="808272"/>
            </a:xfrm>
            <a:prstGeom prst="bentConnector2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 Box 58"/>
          <p:cNvSpPr txBox="1">
            <a:spLocks noChangeArrowheads="1"/>
          </p:cNvSpPr>
          <p:nvPr/>
        </p:nvSpPr>
        <p:spPr bwMode="auto">
          <a:xfrm>
            <a:off x="1691680" y="369148"/>
            <a:ext cx="5760640" cy="467564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CL" sz="1200" b="1" i="1" u="sng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Misión:</a:t>
            </a:r>
            <a:r>
              <a:rPr lang="es-CL" sz="1200" b="1" i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Existimos para promover y cooperar en la construcción e institucionalización de una cultura de la transparencia en Chile, garantizando el derecho de acceso a la información pública de las personas.</a:t>
            </a:r>
            <a:endParaRPr lang="es-ES" sz="1200" b="1" i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11" name="102 Grupo"/>
          <p:cNvGrpSpPr/>
          <p:nvPr/>
        </p:nvGrpSpPr>
        <p:grpSpPr>
          <a:xfrm>
            <a:off x="539552" y="4865678"/>
            <a:ext cx="8064896" cy="1762143"/>
            <a:chOff x="0" y="4635500"/>
            <a:chExt cx="8089418" cy="1762143"/>
          </a:xfrm>
        </p:grpSpPr>
        <p:sp>
          <p:nvSpPr>
            <p:cNvPr id="20" name="26 Llamada de flecha hacia arriba"/>
            <p:cNvSpPr/>
            <p:nvPr/>
          </p:nvSpPr>
          <p:spPr>
            <a:xfrm>
              <a:off x="24918" y="4635500"/>
              <a:ext cx="8064500" cy="1752600"/>
            </a:xfrm>
            <a:prstGeom prst="upArrowCallout">
              <a:avLst>
                <a:gd name="adj1" fmla="val 25000"/>
                <a:gd name="adj2" fmla="val 42846"/>
                <a:gd name="adj3" fmla="val 25000"/>
                <a:gd name="adj4" fmla="val 70977"/>
              </a:avLst>
            </a:prstGeom>
            <a:solidFill>
              <a:srgbClr val="9BBB59">
                <a:lumMod val="20000"/>
                <a:lumOff val="80000"/>
              </a:srgbClr>
            </a:solidFill>
            <a:ln w="25400" cap="sq" cmpd="sng" algn="ctr">
              <a:solidFill>
                <a:srgbClr val="92D05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L" sz="100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grpSp>
          <p:nvGrpSpPr>
            <p:cNvPr id="21" name="60 Grupo"/>
            <p:cNvGrpSpPr/>
            <p:nvPr/>
          </p:nvGrpSpPr>
          <p:grpSpPr>
            <a:xfrm>
              <a:off x="0" y="5337122"/>
              <a:ext cx="7570758" cy="1060521"/>
              <a:chOff x="0" y="5337122"/>
              <a:chExt cx="7570758" cy="1060521"/>
            </a:xfrm>
          </p:grpSpPr>
          <p:sp>
            <p:nvSpPr>
              <p:cNvPr id="22" name="32 CuadroTexto"/>
              <p:cNvSpPr txBox="1"/>
              <p:nvPr/>
            </p:nvSpPr>
            <p:spPr>
              <a:xfrm>
                <a:off x="0" y="6151806"/>
                <a:ext cx="2560554" cy="245837"/>
              </a:xfrm>
              <a:prstGeom prst="rect">
                <a:avLst/>
              </a:prstGeom>
              <a:noFill/>
              <a:ln w="25400" cap="sq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CL" sz="1000" b="1" dirty="0">
                    <a:solidFill>
                      <a:sysClr val="windowText" lastClr="000000"/>
                    </a:solidFill>
                    <a:latin typeface="Segoe UI" pitchFamily="34" charset="0"/>
                    <a:cs typeface="Segoe UI" pitchFamily="34" charset="0"/>
                  </a:rPr>
                  <a:t>Crecimiento y Tecnología</a:t>
                </a:r>
              </a:p>
            </p:txBody>
          </p:sp>
          <p:sp>
            <p:nvSpPr>
              <p:cNvPr id="23" name="Oval 9"/>
              <p:cNvSpPr>
                <a:spLocks noChangeArrowheads="1"/>
              </p:cNvSpPr>
              <p:nvPr/>
            </p:nvSpPr>
            <p:spPr bwMode="auto">
              <a:xfrm>
                <a:off x="622959" y="5337122"/>
                <a:ext cx="2076353" cy="814682"/>
              </a:xfrm>
              <a:prstGeom prst="roundRect">
                <a:avLst/>
              </a:prstGeom>
              <a:solidFill>
                <a:schemeClr val="bg1"/>
              </a:solidFill>
              <a:ln w="25400" cap="sq" cmpd="sng" algn="ctr">
                <a:solidFill>
                  <a:srgbClr val="00467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CL" sz="1000" dirty="0">
                    <a:solidFill>
                      <a:sysClr val="windowText" lastClr="000000"/>
                    </a:solidFill>
                    <a:latin typeface="Segoe UI" pitchFamily="34" charset="0"/>
                    <a:cs typeface="Segoe UI" pitchFamily="34" charset="0"/>
                  </a:rPr>
                  <a:t>CT 1. Promover el desarrollo de las personas consolidando una cultura organizacional que considere los valores  institucionales.</a:t>
                </a:r>
                <a:endParaRPr lang="es-ES" sz="1000" dirty="0">
                  <a:solidFill>
                    <a:sysClr val="windowText" lastClr="000000"/>
                  </a:solidFill>
                  <a:latin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4" name="Oval 13"/>
              <p:cNvSpPr>
                <a:spLocks noChangeArrowheads="1"/>
              </p:cNvSpPr>
              <p:nvPr/>
            </p:nvSpPr>
            <p:spPr bwMode="auto">
              <a:xfrm>
                <a:off x="2903622" y="5337122"/>
                <a:ext cx="2236073" cy="814682"/>
              </a:xfrm>
              <a:prstGeom prst="roundRect">
                <a:avLst/>
              </a:prstGeom>
              <a:solidFill>
                <a:schemeClr val="bg1"/>
              </a:solidFill>
              <a:ln w="25400" cap="sq" cmpd="sng" algn="ctr">
                <a:solidFill>
                  <a:srgbClr val="00467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CL" sz="1000" dirty="0">
                    <a:solidFill>
                      <a:sysClr val="windowText" lastClr="000000"/>
                    </a:solidFill>
                    <a:latin typeface="Segoe UI" pitchFamily="34" charset="0"/>
                    <a:cs typeface="Segoe UI" pitchFamily="34" charset="0"/>
                  </a:rPr>
                  <a:t>CT2. Incorporar tecnologías de información que agreguen valor conforme a las necesidades de sus clientes y  procesos.</a:t>
                </a:r>
                <a:endParaRPr lang="es-ES_tradnl" sz="1000" dirty="0">
                  <a:solidFill>
                    <a:sysClr val="windowText" lastClr="000000"/>
                  </a:solidFill>
                  <a:latin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5" name="Oval 10"/>
              <p:cNvSpPr>
                <a:spLocks noChangeArrowheads="1"/>
              </p:cNvSpPr>
              <p:nvPr/>
            </p:nvSpPr>
            <p:spPr bwMode="auto">
              <a:xfrm>
                <a:off x="5334685" y="5337122"/>
                <a:ext cx="2236073" cy="814682"/>
              </a:xfrm>
              <a:prstGeom prst="roundRect">
                <a:avLst/>
              </a:prstGeom>
              <a:solidFill>
                <a:schemeClr val="bg1"/>
              </a:solidFill>
              <a:ln w="25400" cap="sq" cmpd="sng" algn="ctr">
                <a:solidFill>
                  <a:srgbClr val="00467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CL" sz="1000" dirty="0">
                    <a:solidFill>
                      <a:sysClr val="windowText" lastClr="000000"/>
                    </a:solidFill>
                    <a:latin typeface="Segoe UI" pitchFamily="34" charset="0"/>
                    <a:cs typeface="Segoe UI" pitchFamily="34" charset="0"/>
                  </a:rPr>
                  <a:t>CT3. Consolidar procesos de soporte orientados a maximizar los niveles de satisfacción del  cliente interno.</a:t>
                </a:r>
                <a:endParaRPr lang="es-ES" sz="1000" dirty="0">
                  <a:solidFill>
                    <a:sysClr val="windowText" lastClr="000000"/>
                  </a:solidFill>
                  <a:latin typeface="Segoe UI" pitchFamily="34" charset="0"/>
                  <a:cs typeface="Segoe UI" pitchFamily="34" charset="0"/>
                </a:endParaRPr>
              </a:p>
            </p:txBody>
          </p:sp>
        </p:grpSp>
      </p:grpSp>
      <p:sp>
        <p:nvSpPr>
          <p:cNvPr id="48" name="23 CuadroTexto"/>
          <p:cNvSpPr txBox="1"/>
          <p:nvPr/>
        </p:nvSpPr>
        <p:spPr>
          <a:xfrm>
            <a:off x="611560" y="5013176"/>
            <a:ext cx="2088232" cy="288032"/>
          </a:xfrm>
          <a:prstGeom prst="rect">
            <a:avLst/>
          </a:prstGeom>
          <a:noFill/>
          <a:ln w="25400" cap="sq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00" b="1" dirty="0" smtClean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Procesos Internos</a:t>
            </a:r>
            <a:endParaRPr lang="es-CL" sz="1000" b="1" dirty="0">
              <a:solidFill>
                <a:sysClr val="windowText" lastClr="000000"/>
              </a:solidFill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52" name="51 Conector recto"/>
          <p:cNvCxnSpPr>
            <a:stCxn id="19" idx="0"/>
            <a:endCxn id="15" idx="2"/>
          </p:cNvCxnSpPr>
          <p:nvPr/>
        </p:nvCxnSpPr>
        <p:spPr bwMode="auto">
          <a:xfrm flipH="1" flipV="1">
            <a:off x="4638473" y="2891899"/>
            <a:ext cx="3042" cy="2602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 cstate="print"/>
          <a:srcRect l="25790"/>
          <a:stretch>
            <a:fillRect/>
          </a:stretch>
        </p:blipFill>
        <p:spPr bwMode="auto">
          <a:xfrm>
            <a:off x="2388208" y="90010"/>
            <a:ext cx="6702207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ktangel 30"/>
          <p:cNvSpPr>
            <a:spLocks noChangeArrowheads="1"/>
          </p:cNvSpPr>
          <p:nvPr/>
        </p:nvSpPr>
        <p:spPr bwMode="auto">
          <a:xfrm>
            <a:off x="251520" y="1443846"/>
            <a:ext cx="4000500" cy="6694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9" name="Tekstboks 44"/>
          <p:cNvSpPr txBox="1">
            <a:spLocks noChangeArrowheads="1"/>
          </p:cNvSpPr>
          <p:nvPr/>
        </p:nvSpPr>
        <p:spPr bwMode="auto">
          <a:xfrm>
            <a:off x="317802" y="1583795"/>
            <a:ext cx="40005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s-CL" sz="1400" dirty="0" smtClean="0">
                <a:latin typeface="Century Gothic" pitchFamily="34" charset="0"/>
              </a:rPr>
              <a:t>Declaración de lo que la estrategia debe cumplir y es crítico para su éxito.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Rektangel 30"/>
          <p:cNvSpPr>
            <a:spLocks noChangeArrowheads="1"/>
          </p:cNvSpPr>
          <p:nvPr/>
        </p:nvSpPr>
        <p:spPr bwMode="auto">
          <a:xfrm>
            <a:off x="251520" y="2709388"/>
            <a:ext cx="4000500" cy="67923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2" name="Tekstboks 44"/>
          <p:cNvSpPr txBox="1">
            <a:spLocks noChangeArrowheads="1"/>
          </p:cNvSpPr>
          <p:nvPr/>
        </p:nvSpPr>
        <p:spPr bwMode="auto">
          <a:xfrm>
            <a:off x="320077" y="2781508"/>
            <a:ext cx="40005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es-CL" sz="1400" dirty="0" smtClean="0">
                <a:latin typeface="Century Gothic" pitchFamily="34" charset="0"/>
              </a:rPr>
              <a:t>Como será medido y rastreado el éxito en el cumplimiento de la estrategia.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Rektangel 30"/>
          <p:cNvSpPr>
            <a:spLocks noChangeArrowheads="1"/>
          </p:cNvSpPr>
          <p:nvPr/>
        </p:nvSpPr>
        <p:spPr bwMode="auto">
          <a:xfrm>
            <a:off x="251520" y="3975709"/>
            <a:ext cx="4000500" cy="6858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5" name="Tekstboks 44"/>
          <p:cNvSpPr txBox="1">
            <a:spLocks noChangeArrowheads="1"/>
          </p:cNvSpPr>
          <p:nvPr/>
        </p:nvSpPr>
        <p:spPr bwMode="auto">
          <a:xfrm>
            <a:off x="272797" y="3969060"/>
            <a:ext cx="3759143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s-CL" sz="1400" dirty="0" smtClean="0">
                <a:latin typeface="Century Gothic" pitchFamily="34" charset="0"/>
              </a:rPr>
              <a:t>Nivel de desempeño ó tasa de mejora necesaria</a:t>
            </a:r>
            <a:r>
              <a:rPr lang="es-CL" sz="1400" dirty="0" smtClean="0"/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Rektangel 30"/>
          <p:cNvSpPr>
            <a:spLocks noChangeArrowheads="1"/>
          </p:cNvSpPr>
          <p:nvPr/>
        </p:nvSpPr>
        <p:spPr bwMode="auto">
          <a:xfrm>
            <a:off x="296525" y="5293169"/>
            <a:ext cx="4000500" cy="7011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8" name="Tekstboks 44"/>
          <p:cNvSpPr txBox="1">
            <a:spLocks noChangeArrowheads="1"/>
          </p:cNvSpPr>
          <p:nvPr/>
        </p:nvSpPr>
        <p:spPr bwMode="auto">
          <a:xfrm>
            <a:off x="331450" y="5301788"/>
            <a:ext cx="40005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es-CL" sz="1400" dirty="0" smtClean="0">
                <a:latin typeface="Century Gothic" pitchFamily="34" charset="0"/>
              </a:rPr>
              <a:t>Plan de acción clave para cumplir los objetivos.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251520" y="998730"/>
            <a:ext cx="1450240" cy="400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Objetivos</a:t>
            </a:r>
            <a:endParaRPr lang="es-CL" sz="2000" b="1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262893" y="2258870"/>
            <a:ext cx="1855285" cy="400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Indicadores</a:t>
            </a:r>
            <a:endParaRPr lang="es-CL" sz="2000" b="1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276540" y="3519010"/>
            <a:ext cx="1450240" cy="400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Metas</a:t>
            </a:r>
            <a:endParaRPr lang="es-CL" sz="2000" b="1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296525" y="4829090"/>
            <a:ext cx="1450240" cy="400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Iniciativas</a:t>
            </a:r>
            <a:endParaRPr lang="es-CL" sz="2000" b="1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 bwMode="auto">
          <a:xfrm>
            <a:off x="0" y="0"/>
            <a:ext cx="5643570" cy="685800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643042" y="3000372"/>
            <a:ext cx="3929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2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Gestión por procesos</a:t>
            </a:r>
            <a:endParaRPr lang="es-CL" sz="32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02" name="101 Grupo"/>
          <p:cNvGrpSpPr/>
          <p:nvPr/>
        </p:nvGrpSpPr>
        <p:grpSpPr>
          <a:xfrm>
            <a:off x="-2" y="3571876"/>
            <a:ext cx="9447785" cy="3042955"/>
            <a:chOff x="-2" y="3571876"/>
            <a:chExt cx="9447785" cy="3042955"/>
          </a:xfrm>
        </p:grpSpPr>
        <p:grpSp>
          <p:nvGrpSpPr>
            <p:cNvPr id="45" name="44 Grupo"/>
            <p:cNvGrpSpPr/>
            <p:nvPr/>
          </p:nvGrpSpPr>
          <p:grpSpPr>
            <a:xfrm>
              <a:off x="428596" y="3571876"/>
              <a:ext cx="6130911" cy="3042955"/>
              <a:chOff x="1163890" y="1331150"/>
              <a:chExt cx="6130911" cy="3042955"/>
            </a:xfrm>
          </p:grpSpPr>
          <p:sp>
            <p:nvSpPr>
              <p:cNvPr id="46" name="45 Elipse"/>
              <p:cNvSpPr/>
              <p:nvPr/>
            </p:nvSpPr>
            <p:spPr bwMode="auto">
              <a:xfrm>
                <a:off x="1466656" y="1538790"/>
                <a:ext cx="405044" cy="360040"/>
              </a:xfrm>
              <a:prstGeom prst="ellipse">
                <a:avLst/>
              </a:prstGeom>
              <a:solidFill>
                <a:srgbClr val="EC205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C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47" name="46 Elipse"/>
              <p:cNvSpPr/>
              <p:nvPr/>
            </p:nvSpPr>
            <p:spPr bwMode="auto">
              <a:xfrm>
                <a:off x="1973978" y="1511170"/>
                <a:ext cx="405044" cy="36004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C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48" name="47 Elipse"/>
              <p:cNvSpPr/>
              <p:nvPr/>
            </p:nvSpPr>
            <p:spPr bwMode="auto">
              <a:xfrm>
                <a:off x="6057165" y="3474005"/>
                <a:ext cx="405044" cy="36004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C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49" name="48 Elipse"/>
              <p:cNvSpPr/>
              <p:nvPr/>
            </p:nvSpPr>
            <p:spPr bwMode="auto">
              <a:xfrm>
                <a:off x="1163890" y="2303875"/>
                <a:ext cx="405044" cy="36004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C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50" name="49 Elipse"/>
              <p:cNvSpPr/>
              <p:nvPr/>
            </p:nvSpPr>
            <p:spPr bwMode="auto">
              <a:xfrm>
                <a:off x="2636785" y="1995990"/>
                <a:ext cx="585064" cy="540060"/>
              </a:xfrm>
              <a:prstGeom prst="ellipse">
                <a:avLst/>
              </a:prstGeom>
              <a:solidFill>
                <a:srgbClr val="EC205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C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51" name="50 Elipse"/>
              <p:cNvSpPr/>
              <p:nvPr/>
            </p:nvSpPr>
            <p:spPr bwMode="auto">
              <a:xfrm>
                <a:off x="3221849" y="1358770"/>
                <a:ext cx="405044" cy="360040"/>
              </a:xfrm>
              <a:prstGeom prst="ellipse">
                <a:avLst/>
              </a:prstGeom>
              <a:solidFill>
                <a:srgbClr val="EC205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C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52" name="51 Elipse"/>
              <p:cNvSpPr/>
              <p:nvPr/>
            </p:nvSpPr>
            <p:spPr bwMode="auto">
              <a:xfrm>
                <a:off x="3626893" y="1815970"/>
                <a:ext cx="405044" cy="36004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C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53" name="52 Elipse"/>
              <p:cNvSpPr/>
              <p:nvPr/>
            </p:nvSpPr>
            <p:spPr bwMode="auto">
              <a:xfrm>
                <a:off x="2024100" y="3654025"/>
                <a:ext cx="405044" cy="36004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C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54" name="53 Elipse"/>
              <p:cNvSpPr/>
              <p:nvPr/>
            </p:nvSpPr>
            <p:spPr bwMode="auto">
              <a:xfrm>
                <a:off x="2816805" y="2843935"/>
                <a:ext cx="405044" cy="360040"/>
              </a:xfrm>
              <a:prstGeom prst="ellipse">
                <a:avLst/>
              </a:prstGeom>
              <a:solidFill>
                <a:srgbClr val="EC205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C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55" name="54 Elipse"/>
              <p:cNvSpPr/>
              <p:nvPr/>
            </p:nvSpPr>
            <p:spPr bwMode="auto">
              <a:xfrm>
                <a:off x="1871700" y="2663915"/>
                <a:ext cx="405044" cy="360040"/>
              </a:xfrm>
              <a:prstGeom prst="ellipse">
                <a:avLst/>
              </a:prstGeom>
              <a:solidFill>
                <a:srgbClr val="EC205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C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56" name="55 Elipse"/>
              <p:cNvSpPr/>
              <p:nvPr/>
            </p:nvSpPr>
            <p:spPr bwMode="auto">
              <a:xfrm>
                <a:off x="5179566" y="4014065"/>
                <a:ext cx="405044" cy="360040"/>
              </a:xfrm>
              <a:prstGeom prst="ellipse">
                <a:avLst/>
              </a:prstGeom>
              <a:solidFill>
                <a:srgbClr val="EC205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C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57" name="56 Elipse"/>
              <p:cNvSpPr/>
              <p:nvPr/>
            </p:nvSpPr>
            <p:spPr bwMode="auto">
              <a:xfrm>
                <a:off x="4166956" y="2843935"/>
                <a:ext cx="405044" cy="36004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C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58" name="57 Elipse"/>
              <p:cNvSpPr/>
              <p:nvPr/>
            </p:nvSpPr>
            <p:spPr bwMode="auto">
              <a:xfrm>
                <a:off x="4977043" y="2843935"/>
                <a:ext cx="607567" cy="630070"/>
              </a:xfrm>
              <a:prstGeom prst="ellipse">
                <a:avLst/>
              </a:prstGeom>
              <a:solidFill>
                <a:srgbClr val="EC205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C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59" name="58 Elipse"/>
              <p:cNvSpPr/>
              <p:nvPr/>
            </p:nvSpPr>
            <p:spPr bwMode="auto">
              <a:xfrm>
                <a:off x="4572000" y="2356030"/>
                <a:ext cx="405044" cy="360040"/>
              </a:xfrm>
              <a:prstGeom prst="ellipse">
                <a:avLst/>
              </a:prstGeom>
              <a:solidFill>
                <a:srgbClr val="EC205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C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60" name="59 Elipse"/>
              <p:cNvSpPr/>
              <p:nvPr/>
            </p:nvSpPr>
            <p:spPr bwMode="auto">
              <a:xfrm>
                <a:off x="6259687" y="1815970"/>
                <a:ext cx="405044" cy="360040"/>
              </a:xfrm>
              <a:prstGeom prst="ellipse">
                <a:avLst/>
              </a:prstGeom>
              <a:solidFill>
                <a:srgbClr val="EC205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C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61" name="60 Elipse"/>
              <p:cNvSpPr/>
              <p:nvPr/>
            </p:nvSpPr>
            <p:spPr bwMode="auto">
              <a:xfrm>
                <a:off x="6889757" y="2483895"/>
                <a:ext cx="405044" cy="36004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C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62" name="61 Elipse"/>
              <p:cNvSpPr/>
              <p:nvPr/>
            </p:nvSpPr>
            <p:spPr bwMode="auto">
              <a:xfrm>
                <a:off x="6687235" y="1331150"/>
                <a:ext cx="405044" cy="36004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C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cxnSp>
            <p:nvCxnSpPr>
              <p:cNvPr id="63" name="62 Conector recto"/>
              <p:cNvCxnSpPr>
                <a:stCxn id="50" idx="4"/>
                <a:endCxn id="54" idx="0"/>
              </p:cNvCxnSpPr>
              <p:nvPr/>
            </p:nvCxnSpPr>
            <p:spPr bwMode="auto">
              <a:xfrm>
                <a:off x="2929317" y="2536050"/>
                <a:ext cx="90010" cy="30788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63 Conector recto"/>
              <p:cNvCxnSpPr>
                <a:stCxn id="54" idx="2"/>
                <a:endCxn id="55" idx="6"/>
              </p:cNvCxnSpPr>
              <p:nvPr/>
            </p:nvCxnSpPr>
            <p:spPr bwMode="auto">
              <a:xfrm flipH="1" flipV="1">
                <a:off x="2276744" y="2843935"/>
                <a:ext cx="540061" cy="18002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64 Conector recto"/>
              <p:cNvCxnSpPr>
                <a:stCxn id="55" idx="1"/>
                <a:endCxn id="49" idx="5"/>
              </p:cNvCxnSpPr>
              <p:nvPr/>
            </p:nvCxnSpPr>
            <p:spPr bwMode="auto">
              <a:xfrm flipH="1" flipV="1">
                <a:off x="1509617" y="2611188"/>
                <a:ext cx="421400" cy="10545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65 Conector recto"/>
              <p:cNvCxnSpPr>
                <a:stCxn id="49" idx="7"/>
                <a:endCxn id="46" idx="4"/>
              </p:cNvCxnSpPr>
              <p:nvPr/>
            </p:nvCxnSpPr>
            <p:spPr bwMode="auto">
              <a:xfrm flipV="1">
                <a:off x="1509617" y="1898830"/>
                <a:ext cx="159561" cy="45777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" name="66 Conector recto"/>
              <p:cNvCxnSpPr>
                <a:stCxn id="46" idx="6"/>
                <a:endCxn id="47" idx="2"/>
              </p:cNvCxnSpPr>
              <p:nvPr/>
            </p:nvCxnSpPr>
            <p:spPr bwMode="auto">
              <a:xfrm flipV="1">
                <a:off x="1871700" y="1691190"/>
                <a:ext cx="102278" cy="2762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67 Conector recto"/>
              <p:cNvCxnSpPr>
                <a:stCxn id="47" idx="5"/>
                <a:endCxn id="50" idx="2"/>
              </p:cNvCxnSpPr>
              <p:nvPr/>
            </p:nvCxnSpPr>
            <p:spPr bwMode="auto">
              <a:xfrm>
                <a:off x="2319705" y="1818483"/>
                <a:ext cx="317080" cy="44753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68 Conector recto"/>
              <p:cNvCxnSpPr>
                <a:stCxn id="50" idx="0"/>
                <a:endCxn id="51" idx="3"/>
              </p:cNvCxnSpPr>
              <p:nvPr/>
            </p:nvCxnSpPr>
            <p:spPr bwMode="auto">
              <a:xfrm flipV="1">
                <a:off x="2929317" y="1666083"/>
                <a:ext cx="351849" cy="32990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69 Conector recto"/>
              <p:cNvCxnSpPr>
                <a:stCxn id="51" idx="5"/>
                <a:endCxn id="52" idx="1"/>
              </p:cNvCxnSpPr>
              <p:nvPr/>
            </p:nvCxnSpPr>
            <p:spPr bwMode="auto">
              <a:xfrm>
                <a:off x="3567576" y="1666083"/>
                <a:ext cx="118634" cy="20261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70 Conector recto"/>
              <p:cNvCxnSpPr>
                <a:stCxn id="52" idx="3"/>
                <a:endCxn id="54" idx="7"/>
              </p:cNvCxnSpPr>
              <p:nvPr/>
            </p:nvCxnSpPr>
            <p:spPr bwMode="auto">
              <a:xfrm flipH="1">
                <a:off x="3162532" y="2123283"/>
                <a:ext cx="523678" cy="77337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71 Conector recto"/>
              <p:cNvCxnSpPr>
                <a:stCxn id="52" idx="5"/>
                <a:endCxn id="59" idx="1"/>
              </p:cNvCxnSpPr>
              <p:nvPr/>
            </p:nvCxnSpPr>
            <p:spPr bwMode="auto">
              <a:xfrm>
                <a:off x="3972620" y="2123283"/>
                <a:ext cx="658697" cy="28547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" name="72 Conector recto"/>
              <p:cNvCxnSpPr>
                <a:stCxn id="52" idx="5"/>
                <a:endCxn id="57" idx="1"/>
              </p:cNvCxnSpPr>
              <p:nvPr/>
            </p:nvCxnSpPr>
            <p:spPr bwMode="auto">
              <a:xfrm>
                <a:off x="3972620" y="2123283"/>
                <a:ext cx="253653" cy="77337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" name="73 Conector recto"/>
              <p:cNvCxnSpPr>
                <a:stCxn id="53" idx="6"/>
                <a:endCxn id="54" idx="4"/>
              </p:cNvCxnSpPr>
              <p:nvPr/>
            </p:nvCxnSpPr>
            <p:spPr bwMode="auto">
              <a:xfrm flipV="1">
                <a:off x="2429144" y="3203975"/>
                <a:ext cx="590183" cy="63007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74 Conector recto"/>
              <p:cNvCxnSpPr>
                <a:stCxn id="53" idx="0"/>
                <a:endCxn id="55" idx="4"/>
              </p:cNvCxnSpPr>
              <p:nvPr/>
            </p:nvCxnSpPr>
            <p:spPr bwMode="auto">
              <a:xfrm flipH="1" flipV="1">
                <a:off x="2074222" y="3023955"/>
                <a:ext cx="152400" cy="63007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" name="75 Conector recto"/>
              <p:cNvCxnSpPr>
                <a:stCxn id="56" idx="7"/>
                <a:endCxn id="58" idx="4"/>
              </p:cNvCxnSpPr>
              <p:nvPr/>
            </p:nvCxnSpPr>
            <p:spPr bwMode="auto">
              <a:xfrm flipH="1" flipV="1">
                <a:off x="5280827" y="3474005"/>
                <a:ext cx="244466" cy="5927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" name="76 Conector recto"/>
              <p:cNvCxnSpPr>
                <a:stCxn id="53" idx="6"/>
                <a:endCxn id="56" idx="2"/>
              </p:cNvCxnSpPr>
              <p:nvPr/>
            </p:nvCxnSpPr>
            <p:spPr bwMode="auto">
              <a:xfrm>
                <a:off x="2429144" y="3834045"/>
                <a:ext cx="2750422" cy="3600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" name="77 Conector recto"/>
              <p:cNvCxnSpPr>
                <a:stCxn id="58" idx="0"/>
                <a:endCxn id="59" idx="5"/>
              </p:cNvCxnSpPr>
              <p:nvPr/>
            </p:nvCxnSpPr>
            <p:spPr bwMode="auto">
              <a:xfrm flipH="1" flipV="1">
                <a:off x="4917727" y="2663343"/>
                <a:ext cx="363100" cy="18059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" name="78 Conector recto"/>
              <p:cNvCxnSpPr>
                <a:stCxn id="57" idx="5"/>
                <a:endCxn id="58" idx="2"/>
              </p:cNvCxnSpPr>
              <p:nvPr/>
            </p:nvCxnSpPr>
            <p:spPr bwMode="auto">
              <a:xfrm>
                <a:off x="4512683" y="3151248"/>
                <a:ext cx="464360" cy="772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" name="79 Conector recto"/>
              <p:cNvCxnSpPr>
                <a:stCxn id="58" idx="7"/>
                <a:endCxn id="60" idx="3"/>
              </p:cNvCxnSpPr>
              <p:nvPr/>
            </p:nvCxnSpPr>
            <p:spPr bwMode="auto">
              <a:xfrm flipV="1">
                <a:off x="5495634" y="2123283"/>
                <a:ext cx="823370" cy="8129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" name="80 Conector recto"/>
              <p:cNvCxnSpPr>
                <a:stCxn id="60" idx="0"/>
                <a:endCxn id="62" idx="3"/>
              </p:cNvCxnSpPr>
              <p:nvPr/>
            </p:nvCxnSpPr>
            <p:spPr bwMode="auto">
              <a:xfrm flipV="1">
                <a:off x="6462209" y="1638463"/>
                <a:ext cx="284343" cy="17750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" name="81 Conector recto"/>
              <p:cNvCxnSpPr>
                <a:stCxn id="62" idx="4"/>
                <a:endCxn id="61" idx="0"/>
              </p:cNvCxnSpPr>
              <p:nvPr/>
            </p:nvCxnSpPr>
            <p:spPr bwMode="auto">
              <a:xfrm>
                <a:off x="6889757" y="1691190"/>
                <a:ext cx="202522" cy="79270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82 Conector recto"/>
              <p:cNvCxnSpPr>
                <a:stCxn id="61" idx="1"/>
                <a:endCxn id="60" idx="4"/>
              </p:cNvCxnSpPr>
              <p:nvPr/>
            </p:nvCxnSpPr>
            <p:spPr bwMode="auto">
              <a:xfrm flipH="1" flipV="1">
                <a:off x="6462209" y="2176010"/>
                <a:ext cx="486865" cy="36061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4" name="83 Conector recto"/>
              <p:cNvCxnSpPr>
                <a:stCxn id="48" idx="0"/>
                <a:endCxn id="61" idx="3"/>
              </p:cNvCxnSpPr>
              <p:nvPr/>
            </p:nvCxnSpPr>
            <p:spPr bwMode="auto">
              <a:xfrm flipV="1">
                <a:off x="6259687" y="2791208"/>
                <a:ext cx="689387" cy="68279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5" name="84 Conector recto"/>
              <p:cNvCxnSpPr>
                <a:stCxn id="48" idx="2"/>
                <a:endCxn id="58" idx="5"/>
              </p:cNvCxnSpPr>
              <p:nvPr/>
            </p:nvCxnSpPr>
            <p:spPr bwMode="auto">
              <a:xfrm flipH="1" flipV="1">
                <a:off x="5495634" y="3381733"/>
                <a:ext cx="561531" cy="27229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85 Conector recto"/>
              <p:cNvCxnSpPr>
                <a:stCxn id="56" idx="6"/>
                <a:endCxn id="48" idx="3"/>
              </p:cNvCxnSpPr>
              <p:nvPr/>
            </p:nvCxnSpPr>
            <p:spPr bwMode="auto">
              <a:xfrm flipV="1">
                <a:off x="5584610" y="3781318"/>
                <a:ext cx="531872" cy="41276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7" name="86 Conector recto"/>
              <p:cNvCxnSpPr>
                <a:stCxn id="59" idx="6"/>
                <a:endCxn id="60" idx="3"/>
              </p:cNvCxnSpPr>
              <p:nvPr/>
            </p:nvCxnSpPr>
            <p:spPr bwMode="auto">
              <a:xfrm flipV="1">
                <a:off x="4977044" y="2123283"/>
                <a:ext cx="1341960" cy="41276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8" name="87 Conector recto"/>
              <p:cNvCxnSpPr>
                <a:stCxn id="54" idx="5"/>
                <a:endCxn id="57" idx="2"/>
              </p:cNvCxnSpPr>
              <p:nvPr/>
            </p:nvCxnSpPr>
            <p:spPr bwMode="auto">
              <a:xfrm flipV="1">
                <a:off x="3162532" y="3023955"/>
                <a:ext cx="1004424" cy="12729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88 Conector recto"/>
              <p:cNvCxnSpPr>
                <a:stCxn id="53" idx="6"/>
                <a:endCxn id="58" idx="3"/>
              </p:cNvCxnSpPr>
              <p:nvPr/>
            </p:nvCxnSpPr>
            <p:spPr bwMode="auto">
              <a:xfrm flipV="1">
                <a:off x="2429144" y="3381733"/>
                <a:ext cx="2636875" cy="45231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" name="89 Conector recto"/>
              <p:cNvCxnSpPr>
                <a:stCxn id="54" idx="1"/>
                <a:endCxn id="46" idx="4"/>
              </p:cNvCxnSpPr>
              <p:nvPr/>
            </p:nvCxnSpPr>
            <p:spPr bwMode="auto">
              <a:xfrm flipH="1" flipV="1">
                <a:off x="1669178" y="1898830"/>
                <a:ext cx="1206944" cy="9978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1" name="90 Elipse"/>
            <p:cNvSpPr/>
            <p:nvPr/>
          </p:nvSpPr>
          <p:spPr bwMode="auto">
            <a:xfrm>
              <a:off x="7013764" y="4261273"/>
              <a:ext cx="405044" cy="360040"/>
            </a:xfrm>
            <a:prstGeom prst="ellipse">
              <a:avLst/>
            </a:prstGeom>
            <a:solidFill>
              <a:srgbClr val="EC205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92" name="91 Elipse"/>
            <p:cNvSpPr/>
            <p:nvPr/>
          </p:nvSpPr>
          <p:spPr bwMode="auto">
            <a:xfrm>
              <a:off x="7643834" y="4929198"/>
              <a:ext cx="405044" cy="36004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93" name="92 Elipse"/>
            <p:cNvSpPr/>
            <p:nvPr/>
          </p:nvSpPr>
          <p:spPr bwMode="auto">
            <a:xfrm>
              <a:off x="7441312" y="3776453"/>
              <a:ext cx="405044" cy="36004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cxnSp>
          <p:nvCxnSpPr>
            <p:cNvPr id="94" name="93 Conector recto"/>
            <p:cNvCxnSpPr>
              <a:stCxn id="93" idx="4"/>
              <a:endCxn id="92" idx="0"/>
            </p:cNvCxnSpPr>
            <p:nvPr/>
          </p:nvCxnSpPr>
          <p:spPr bwMode="auto">
            <a:xfrm>
              <a:off x="7643834" y="4136493"/>
              <a:ext cx="202522" cy="79270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94 Conector recto"/>
            <p:cNvCxnSpPr>
              <a:stCxn id="92" idx="1"/>
              <a:endCxn id="91" idx="4"/>
            </p:cNvCxnSpPr>
            <p:nvPr/>
          </p:nvCxnSpPr>
          <p:spPr bwMode="auto">
            <a:xfrm flipH="1" flipV="1">
              <a:off x="7216286" y="4621313"/>
              <a:ext cx="486865" cy="3606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95 Elipse"/>
            <p:cNvSpPr/>
            <p:nvPr/>
          </p:nvSpPr>
          <p:spPr bwMode="auto">
            <a:xfrm>
              <a:off x="8840216" y="4714884"/>
              <a:ext cx="607567" cy="630070"/>
            </a:xfrm>
            <a:prstGeom prst="ellipse">
              <a:avLst/>
            </a:prstGeom>
            <a:solidFill>
              <a:srgbClr val="EC205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97" name="96 Elipse"/>
            <p:cNvSpPr/>
            <p:nvPr/>
          </p:nvSpPr>
          <p:spPr bwMode="auto">
            <a:xfrm>
              <a:off x="8215338" y="4071942"/>
              <a:ext cx="464691" cy="428628"/>
            </a:xfrm>
            <a:prstGeom prst="ellipse">
              <a:avLst/>
            </a:prstGeom>
            <a:solidFill>
              <a:srgbClr val="EC205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cxnSp>
          <p:nvCxnSpPr>
            <p:cNvPr id="99" name="98 Conector recto"/>
            <p:cNvCxnSpPr>
              <a:stCxn id="61" idx="6"/>
              <a:endCxn id="91" idx="3"/>
            </p:cNvCxnSpPr>
            <p:nvPr/>
          </p:nvCxnSpPr>
          <p:spPr bwMode="auto">
            <a:xfrm flipV="1">
              <a:off x="6559507" y="4568586"/>
              <a:ext cx="513574" cy="3360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100 Conector recto"/>
            <p:cNvCxnSpPr>
              <a:stCxn id="62" idx="6"/>
              <a:endCxn id="91" idx="1"/>
            </p:cNvCxnSpPr>
            <p:nvPr/>
          </p:nvCxnSpPr>
          <p:spPr bwMode="auto">
            <a:xfrm>
              <a:off x="6356985" y="3751896"/>
              <a:ext cx="716096" cy="5621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102 Conector recto"/>
            <p:cNvCxnSpPr>
              <a:stCxn id="91" idx="7"/>
              <a:endCxn id="93" idx="3"/>
            </p:cNvCxnSpPr>
            <p:nvPr/>
          </p:nvCxnSpPr>
          <p:spPr bwMode="auto">
            <a:xfrm rot="5400000" flipH="1" flipV="1">
              <a:off x="7314943" y="4128314"/>
              <a:ext cx="230234" cy="14113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104 Conector recto"/>
            <p:cNvCxnSpPr>
              <a:stCxn id="93" idx="6"/>
              <a:endCxn id="97" idx="1"/>
            </p:cNvCxnSpPr>
            <p:nvPr/>
          </p:nvCxnSpPr>
          <p:spPr bwMode="auto">
            <a:xfrm>
              <a:off x="7846356" y="3956473"/>
              <a:ext cx="437034" cy="1782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106 Conector recto"/>
            <p:cNvCxnSpPr>
              <a:stCxn id="97" idx="5"/>
              <a:endCxn id="96" idx="1"/>
            </p:cNvCxnSpPr>
            <p:nvPr/>
          </p:nvCxnSpPr>
          <p:spPr bwMode="auto">
            <a:xfrm rot="16200000" flipH="1">
              <a:off x="8585906" y="4463869"/>
              <a:ext cx="369357" cy="3172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108 Conector recto"/>
            <p:cNvCxnSpPr>
              <a:stCxn id="92" idx="6"/>
              <a:endCxn id="96" idx="2"/>
            </p:cNvCxnSpPr>
            <p:nvPr/>
          </p:nvCxnSpPr>
          <p:spPr bwMode="auto">
            <a:xfrm flipV="1">
              <a:off x="8048878" y="5029919"/>
              <a:ext cx="791338" cy="7929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110 Conector recto"/>
            <p:cNvCxnSpPr>
              <a:stCxn id="46" idx="1"/>
            </p:cNvCxnSpPr>
            <p:nvPr/>
          </p:nvCxnSpPr>
          <p:spPr bwMode="auto">
            <a:xfrm flipH="1">
              <a:off x="0" y="3832243"/>
              <a:ext cx="790679" cy="17282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112 Conector recto"/>
            <p:cNvCxnSpPr>
              <a:stCxn id="49" idx="1"/>
            </p:cNvCxnSpPr>
            <p:nvPr/>
          </p:nvCxnSpPr>
          <p:spPr bwMode="auto">
            <a:xfrm flipH="1" flipV="1">
              <a:off x="-2" y="4365104"/>
              <a:ext cx="487915" cy="2322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14" name="113 Imagen" descr="Logo transparencia.jpg"/>
          <p:cNvPicPr>
            <a:picLocks noChangeAspect="1"/>
          </p:cNvPicPr>
          <p:nvPr/>
        </p:nvPicPr>
        <p:blipFill>
          <a:blip r:embed="rId3" cstate="print"/>
          <a:srcRect l="3203" t="3030" r="7103"/>
          <a:stretch>
            <a:fillRect/>
          </a:stretch>
        </p:blipFill>
        <p:spPr>
          <a:xfrm>
            <a:off x="7215206" y="6000768"/>
            <a:ext cx="1748822" cy="640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Rectángulo"/>
          <p:cNvSpPr/>
          <p:nvPr/>
        </p:nvSpPr>
        <p:spPr bwMode="auto">
          <a:xfrm>
            <a:off x="285720" y="1142984"/>
            <a:ext cx="8286808" cy="45005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6 CuadroTexto"/>
          <p:cNvSpPr txBox="1"/>
          <p:nvPr>
            <p:custDataLst>
              <p:tags r:id="rId1"/>
            </p:custDataLst>
          </p:nvPr>
        </p:nvSpPr>
        <p:spPr>
          <a:xfrm>
            <a:off x="571472" y="1782554"/>
            <a:ext cx="955204" cy="227922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lIns="0" tIns="0" rIns="0" bIns="0" anchor="ctr">
            <a:no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s-CL" sz="1400" b="1" i="1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Cadena de valor del Consejo</a:t>
            </a:r>
            <a:endParaRPr lang="es-ES" sz="1400" b="1" i="1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7 CuadroTexto"/>
          <p:cNvSpPr txBox="1"/>
          <p:nvPr>
            <p:custDataLst>
              <p:tags r:id="rId2"/>
            </p:custDataLst>
          </p:nvPr>
        </p:nvSpPr>
        <p:spPr>
          <a:xfrm>
            <a:off x="583653" y="4675712"/>
            <a:ext cx="7641608" cy="39636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anchor="b">
            <a:no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s-CL" sz="1400" b="1" i="1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Ciclo de vida</a:t>
            </a:r>
            <a:endParaRPr lang="es-ES" sz="1400" b="1" i="1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8 Pentágono"/>
          <p:cNvSpPr/>
          <p:nvPr>
            <p:custDataLst>
              <p:tags r:id="rId3"/>
            </p:custDataLst>
          </p:nvPr>
        </p:nvSpPr>
        <p:spPr bwMode="auto">
          <a:xfrm>
            <a:off x="1608501" y="1751302"/>
            <a:ext cx="6740718" cy="308616"/>
          </a:xfrm>
          <a:prstGeom prst="homePlate">
            <a:avLst>
              <a:gd name="adj" fmla="val 18250"/>
            </a:avLst>
          </a:prstGeom>
          <a:solidFill>
            <a:srgbClr val="002060"/>
          </a:solidFill>
          <a:ln w="3175"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s-CL" sz="120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Planificación, control y calidad</a:t>
            </a:r>
          </a:p>
        </p:txBody>
      </p:sp>
      <p:sp>
        <p:nvSpPr>
          <p:cNvPr id="10" name="9 Pentágono"/>
          <p:cNvSpPr/>
          <p:nvPr>
            <p:custDataLst>
              <p:tags r:id="rId4"/>
            </p:custDataLst>
          </p:nvPr>
        </p:nvSpPr>
        <p:spPr bwMode="auto">
          <a:xfrm>
            <a:off x="1608501" y="2104042"/>
            <a:ext cx="6740718" cy="308616"/>
          </a:xfrm>
          <a:prstGeom prst="homePlate">
            <a:avLst>
              <a:gd name="adj" fmla="val 18250"/>
            </a:avLst>
          </a:prstGeom>
          <a:solidFill>
            <a:srgbClr val="002060"/>
          </a:solidFill>
          <a:ln w="3175"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s-CL" sz="120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Gestión del Conocimiento</a:t>
            </a:r>
          </a:p>
        </p:txBody>
      </p:sp>
      <p:grpSp>
        <p:nvGrpSpPr>
          <p:cNvPr id="2" name="10 Grupo"/>
          <p:cNvGrpSpPr/>
          <p:nvPr>
            <p:custDataLst>
              <p:tags r:id="rId5"/>
            </p:custDataLst>
          </p:nvPr>
        </p:nvGrpSpPr>
        <p:grpSpPr>
          <a:xfrm>
            <a:off x="1608500" y="2809522"/>
            <a:ext cx="6740715" cy="857379"/>
            <a:chOff x="2267712" y="5286388"/>
            <a:chExt cx="7257320" cy="1000132"/>
          </a:xfr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1" name="20 Pentágono"/>
            <p:cNvSpPr/>
            <p:nvPr>
              <p:custDataLst>
                <p:tags r:id="rId15"/>
              </p:custDataLst>
            </p:nvPr>
          </p:nvSpPr>
          <p:spPr bwMode="auto">
            <a:xfrm>
              <a:off x="8085032" y="5286388"/>
              <a:ext cx="1440000" cy="1000132"/>
            </a:xfrm>
            <a:prstGeom prst="homePlate">
              <a:avLst>
                <a:gd name="adj" fmla="val 16668"/>
              </a:avLst>
            </a:prstGeom>
            <a:grpFill/>
            <a:ln w="31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266700" algn="ctr">
                <a:defRPr/>
              </a:pPr>
              <a:r>
                <a:rPr lang="es-CL" sz="1200" smtClean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Normativo</a:t>
              </a:r>
            </a:p>
          </p:txBody>
        </p:sp>
        <p:sp>
          <p:nvSpPr>
            <p:cNvPr id="22" name="21 Pentágono"/>
            <p:cNvSpPr/>
            <p:nvPr>
              <p:custDataLst>
                <p:tags r:id="rId16"/>
              </p:custDataLst>
            </p:nvPr>
          </p:nvSpPr>
          <p:spPr bwMode="auto">
            <a:xfrm>
              <a:off x="6921568" y="5286388"/>
              <a:ext cx="1440000" cy="1000132"/>
            </a:xfrm>
            <a:prstGeom prst="homePlate">
              <a:avLst>
                <a:gd name="adj" fmla="val 16668"/>
              </a:avLst>
            </a:prstGeom>
            <a:grpFill/>
            <a:ln w="31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266700" algn="ctr">
                <a:defRPr/>
              </a:pPr>
              <a:r>
                <a:rPr lang="es-CL" sz="1200" smtClean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Solución de conflictos</a:t>
              </a:r>
              <a:endParaRPr lang="es-ES" sz="1200">
                <a:solidFill>
                  <a:schemeClr val="bg1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22 Pentágono"/>
            <p:cNvSpPr/>
            <p:nvPr>
              <p:custDataLst>
                <p:tags r:id="rId17"/>
              </p:custDataLst>
            </p:nvPr>
          </p:nvSpPr>
          <p:spPr bwMode="auto">
            <a:xfrm>
              <a:off x="5758104" y="5286388"/>
              <a:ext cx="1440000" cy="1000132"/>
            </a:xfrm>
            <a:prstGeom prst="homePlate">
              <a:avLst>
                <a:gd name="adj" fmla="val 16668"/>
              </a:avLst>
            </a:prstGeom>
            <a:grpFill/>
            <a:ln w="31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266700" algn="ctr">
                <a:defRPr/>
              </a:pPr>
              <a:r>
                <a:rPr lang="es-CL" sz="1200" smtClean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Atención a clientes</a:t>
              </a:r>
              <a:endParaRPr lang="es-ES" sz="1200">
                <a:solidFill>
                  <a:schemeClr val="bg1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23 Pentágono"/>
            <p:cNvSpPr/>
            <p:nvPr>
              <p:custDataLst>
                <p:tags r:id="rId18"/>
              </p:custDataLst>
            </p:nvPr>
          </p:nvSpPr>
          <p:spPr bwMode="auto">
            <a:xfrm>
              <a:off x="4594640" y="5286388"/>
              <a:ext cx="1440000" cy="1000132"/>
            </a:xfrm>
            <a:prstGeom prst="homePlate">
              <a:avLst>
                <a:gd name="adj" fmla="val 16668"/>
              </a:avLst>
            </a:prstGeom>
            <a:grpFill/>
            <a:ln w="31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266700" algn="ctr">
                <a:defRPr/>
              </a:pPr>
              <a:r>
                <a:rPr lang="es-CL" sz="1200" smtClean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Fiscalización</a:t>
              </a:r>
              <a:endParaRPr lang="es-ES" sz="120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25" name="11 Pentágono"/>
            <p:cNvSpPr/>
            <p:nvPr>
              <p:custDataLst>
                <p:tags r:id="rId19"/>
              </p:custDataLst>
            </p:nvPr>
          </p:nvSpPr>
          <p:spPr bwMode="auto">
            <a:xfrm>
              <a:off x="3431176" y="5286388"/>
              <a:ext cx="1440000" cy="1000132"/>
            </a:xfrm>
            <a:prstGeom prst="homePlate">
              <a:avLst>
                <a:gd name="adj" fmla="val 16668"/>
              </a:avLst>
            </a:prstGeom>
            <a:grpFill/>
            <a:ln w="31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266700" algn="ctr">
                <a:defRPr/>
              </a:pPr>
              <a:r>
                <a:rPr lang="es-CL" sz="1200" smtClean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Promoción, </a:t>
              </a:r>
            </a:p>
            <a:p>
              <a:pPr marL="266700" algn="ctr">
                <a:defRPr/>
              </a:pPr>
              <a:r>
                <a:rPr lang="es-CL" sz="1200" smtClean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capacitación y difusión</a:t>
              </a:r>
              <a:endParaRPr lang="es-ES" sz="120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26" name="25 Pentágono"/>
            <p:cNvSpPr/>
            <p:nvPr>
              <p:custDataLst>
                <p:tags r:id="rId20"/>
              </p:custDataLst>
            </p:nvPr>
          </p:nvSpPr>
          <p:spPr bwMode="auto">
            <a:xfrm>
              <a:off x="2267712" y="5286388"/>
              <a:ext cx="1440000" cy="1000132"/>
            </a:xfrm>
            <a:prstGeom prst="homePlate">
              <a:avLst>
                <a:gd name="adj" fmla="val 16668"/>
              </a:avLst>
            </a:prstGeom>
            <a:grpFill/>
            <a:ln w="31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88900" algn="ctr">
                <a:defRPr/>
              </a:pPr>
              <a:r>
                <a:rPr lang="es-CL" sz="1200" smtClean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Normativo</a:t>
              </a:r>
            </a:p>
          </p:txBody>
        </p:sp>
      </p:grpSp>
      <p:sp>
        <p:nvSpPr>
          <p:cNvPr id="12" name="11 Pentágono"/>
          <p:cNvSpPr/>
          <p:nvPr>
            <p:custDataLst>
              <p:tags r:id="rId6"/>
            </p:custDataLst>
          </p:nvPr>
        </p:nvSpPr>
        <p:spPr bwMode="auto">
          <a:xfrm>
            <a:off x="1608501" y="3711026"/>
            <a:ext cx="6740718" cy="308616"/>
          </a:xfrm>
          <a:prstGeom prst="homePlate">
            <a:avLst>
              <a:gd name="adj" fmla="val 18250"/>
            </a:avLst>
          </a:prstGeom>
          <a:solidFill>
            <a:srgbClr val="002060"/>
          </a:solidFill>
          <a:ln w="3175"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s-CL" sz="120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Soporte</a:t>
            </a:r>
          </a:p>
        </p:txBody>
      </p:sp>
      <p:sp>
        <p:nvSpPr>
          <p:cNvPr id="13" name="12 Pentágono"/>
          <p:cNvSpPr/>
          <p:nvPr>
            <p:custDataLst>
              <p:tags r:id="rId7"/>
            </p:custDataLst>
          </p:nvPr>
        </p:nvSpPr>
        <p:spPr bwMode="auto">
          <a:xfrm>
            <a:off x="1608501" y="2456782"/>
            <a:ext cx="6740718" cy="308616"/>
          </a:xfrm>
          <a:prstGeom prst="homePlate">
            <a:avLst>
              <a:gd name="adj" fmla="val 18250"/>
            </a:avLst>
          </a:prstGeom>
          <a:solidFill>
            <a:srgbClr val="002060"/>
          </a:solidFill>
          <a:ln w="3175"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s-CL" sz="120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Comunicación</a:t>
            </a:r>
          </a:p>
        </p:txBody>
      </p:sp>
      <p:sp>
        <p:nvSpPr>
          <p:cNvPr id="14" name="13 CuadroTexto"/>
          <p:cNvSpPr txBox="1"/>
          <p:nvPr>
            <p:custDataLst>
              <p:tags r:id="rId8"/>
            </p:custDataLst>
          </p:nvPr>
        </p:nvSpPr>
        <p:spPr>
          <a:xfrm>
            <a:off x="571473" y="4126282"/>
            <a:ext cx="967382" cy="367448"/>
          </a:xfrm>
          <a:prstGeom prst="rect">
            <a:avLst/>
          </a:prstGeom>
          <a:solidFill>
            <a:srgbClr val="B9D405"/>
          </a:soli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anchor="ctr">
            <a:no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s-CL" sz="1400" b="1" i="1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Persona</a:t>
            </a:r>
            <a:endParaRPr lang="es-ES" sz="1400" b="1" i="1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5" name="14 CuadroTexto"/>
          <p:cNvSpPr txBox="1"/>
          <p:nvPr>
            <p:custDataLst>
              <p:tags r:id="rId9"/>
            </p:custDataLst>
          </p:nvPr>
        </p:nvSpPr>
        <p:spPr>
          <a:xfrm>
            <a:off x="571473" y="4534068"/>
            <a:ext cx="967382" cy="367448"/>
          </a:xfrm>
          <a:prstGeom prst="rect">
            <a:avLst/>
          </a:prstGeom>
          <a:solidFill>
            <a:srgbClr val="B9D405"/>
          </a:soli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anchor="ctr">
            <a:no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s-CL" sz="1400" b="1" i="1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Institución</a:t>
            </a:r>
            <a:endParaRPr lang="es-ES" sz="1400" b="1" i="1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3" name="18 Grupo"/>
          <p:cNvGrpSpPr/>
          <p:nvPr>
            <p:custDataLst>
              <p:tags r:id="rId10"/>
            </p:custDataLst>
          </p:nvPr>
        </p:nvGrpSpPr>
        <p:grpSpPr>
          <a:xfrm>
            <a:off x="1620680" y="4157633"/>
            <a:ext cx="6737534" cy="705949"/>
            <a:chOff x="1952604" y="3132770"/>
            <a:chExt cx="7569000" cy="823490"/>
          </a:xfrm>
          <a:solidFill>
            <a:srgbClr val="B9D40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16 Pentágono"/>
            <p:cNvSpPr/>
            <p:nvPr>
              <p:custDataLst>
                <p:tags r:id="rId11"/>
              </p:custDataLst>
            </p:nvPr>
          </p:nvSpPr>
          <p:spPr bwMode="auto">
            <a:xfrm>
              <a:off x="1952604" y="3132770"/>
              <a:ext cx="3571900" cy="360000"/>
            </a:xfrm>
            <a:prstGeom prst="homePlate">
              <a:avLst/>
            </a:prstGeom>
            <a:grpFill/>
            <a:ln w="3175"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s-CL" sz="1400" i="1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Búsqueda y obtención de información</a:t>
              </a:r>
              <a:endParaRPr lang="es-ES" sz="1400" i="1">
                <a:solidFill>
                  <a:schemeClr val="tx1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8" name="17 Cheurón"/>
            <p:cNvSpPr/>
            <p:nvPr>
              <p:custDataLst>
                <p:tags r:id="rId12"/>
              </p:custDataLst>
            </p:nvPr>
          </p:nvSpPr>
          <p:spPr bwMode="auto">
            <a:xfrm>
              <a:off x="5378200" y="3132770"/>
              <a:ext cx="4143404" cy="360000"/>
            </a:xfrm>
            <a:prstGeom prst="chevron">
              <a:avLst/>
            </a:prstGeom>
            <a:grpFill/>
            <a:ln w="3175"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s-ES" sz="1400" i="1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Reclamación</a:t>
              </a:r>
            </a:p>
          </p:txBody>
        </p:sp>
        <p:sp>
          <p:nvSpPr>
            <p:cNvPr id="19" name="18 Pentágono"/>
            <p:cNvSpPr/>
            <p:nvPr>
              <p:custDataLst>
                <p:tags r:id="rId13"/>
              </p:custDataLst>
            </p:nvPr>
          </p:nvSpPr>
          <p:spPr bwMode="auto">
            <a:xfrm>
              <a:off x="1952604" y="3596260"/>
              <a:ext cx="3571900" cy="360000"/>
            </a:xfrm>
            <a:prstGeom prst="homePlate">
              <a:avLst/>
            </a:prstGeom>
            <a:grpFill/>
            <a:ln w="3175"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s-CL" sz="1400" i="1" smtClean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Cumplimiento de regulación</a:t>
              </a:r>
            </a:p>
          </p:txBody>
        </p:sp>
        <p:sp>
          <p:nvSpPr>
            <p:cNvPr id="20" name="19 Cheurón"/>
            <p:cNvSpPr/>
            <p:nvPr>
              <p:custDataLst>
                <p:tags r:id="rId14"/>
              </p:custDataLst>
            </p:nvPr>
          </p:nvSpPr>
          <p:spPr bwMode="auto">
            <a:xfrm>
              <a:off x="5378200" y="3596260"/>
              <a:ext cx="4143404" cy="360000"/>
            </a:xfrm>
            <a:prstGeom prst="chevron">
              <a:avLst/>
            </a:prstGeom>
            <a:grpFill/>
            <a:ln w="3175"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s-ES" sz="1400" i="1" smtClean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Responder formalmente a reclamaciones</a:t>
              </a:r>
            </a:p>
          </p:txBody>
        </p:sp>
      </p:grpSp>
      <p:sp>
        <p:nvSpPr>
          <p:cNvPr id="33" name="32 CuadroTexto"/>
          <p:cNvSpPr txBox="1"/>
          <p:nvPr/>
        </p:nvSpPr>
        <p:spPr>
          <a:xfrm>
            <a:off x="2285984" y="1142984"/>
            <a:ext cx="4714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Lineamientos Estratégicos</a:t>
            </a:r>
            <a:endParaRPr lang="es-CL" sz="2000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285720" y="214290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Cadena de valor </a:t>
            </a:r>
            <a:endParaRPr lang="es-CL" sz="2800" b="1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4624"/>
            <a:ext cx="7772400" cy="1143000"/>
          </a:xfrm>
        </p:spPr>
        <p:txBody>
          <a:bodyPr/>
          <a:lstStyle/>
          <a:p>
            <a:pPr algn="l"/>
            <a:r>
              <a:rPr lang="es-CL" sz="2800" b="1" i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Mapa de Procesos Institucional</a:t>
            </a:r>
            <a:endParaRPr lang="es-CL" sz="2800" b="1" i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80728"/>
            <a:ext cx="7756351" cy="563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 bwMode="auto">
          <a:xfrm>
            <a:off x="3707904" y="3933056"/>
            <a:ext cx="1152128" cy="432048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098" name="8 Título"/>
          <p:cNvSpPr>
            <a:spLocks noGrp="1"/>
          </p:cNvSpPr>
          <p:nvPr>
            <p:ph type="title"/>
          </p:nvPr>
        </p:nvSpPr>
        <p:spPr>
          <a:xfrm>
            <a:off x="685800" y="323850"/>
            <a:ext cx="7772400" cy="533400"/>
          </a:xfrm>
        </p:spPr>
        <p:txBody>
          <a:bodyPr/>
          <a:lstStyle/>
          <a:p>
            <a:pPr algn="l" eaLnBrk="1" hangingPunct="1"/>
            <a:r>
              <a:rPr lang="es-CL" sz="28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Modelo de Gestión Institucional</a:t>
            </a:r>
          </a:p>
        </p:txBody>
      </p:sp>
      <p:pic>
        <p:nvPicPr>
          <p:cNvPr id="21" name="20 Imagen" descr="MC900441870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772816"/>
            <a:ext cx="4680520" cy="4680520"/>
          </a:xfrm>
          <a:prstGeom prst="rect">
            <a:avLst/>
          </a:prstGeom>
        </p:spPr>
      </p:pic>
      <p:sp>
        <p:nvSpPr>
          <p:cNvPr id="22" name="21 CuadroTexto"/>
          <p:cNvSpPr txBox="1"/>
          <p:nvPr/>
        </p:nvSpPr>
        <p:spPr>
          <a:xfrm>
            <a:off x="1259632" y="587727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latin typeface="Berlin Sans FB" pitchFamily="34" charset="0"/>
              </a:rPr>
              <a:t>Riesgos</a:t>
            </a:r>
            <a:endParaRPr lang="es-CL" sz="2000" dirty="0">
              <a:latin typeface="Berlin Sans FB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971600" y="544522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latin typeface="Berlin Sans FB" pitchFamily="34" charset="0"/>
              </a:rPr>
              <a:t>Calidad</a:t>
            </a:r>
            <a:endParaRPr lang="es-CL" sz="2000" dirty="0">
              <a:latin typeface="Berlin Sans FB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1979712" y="569318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latin typeface="Berlin Sans FB" pitchFamily="34" charset="0"/>
              </a:rPr>
              <a:t>Estrategia</a:t>
            </a:r>
            <a:endParaRPr lang="es-CL" sz="2000" dirty="0">
              <a:latin typeface="Berlin Sans FB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3203848" y="544522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latin typeface="Berlin Sans FB" pitchFamily="34" charset="0"/>
              </a:rPr>
              <a:t>Competencias</a:t>
            </a:r>
            <a:endParaRPr lang="es-CL" sz="2000" dirty="0">
              <a:latin typeface="Berlin Sans FB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4139952" y="508518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latin typeface="Berlin Sans FB" pitchFamily="34" charset="0"/>
              </a:rPr>
              <a:t>Indicadores</a:t>
            </a:r>
            <a:endParaRPr lang="es-CL" sz="2000" dirty="0">
              <a:latin typeface="Berlin Sans FB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755576" y="50131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latin typeface="Berlin Sans FB" pitchFamily="34" charset="0"/>
              </a:rPr>
              <a:t>Sistemas</a:t>
            </a:r>
            <a:endParaRPr lang="es-CL" sz="2000" dirty="0">
              <a:latin typeface="Berlin Sans FB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 rot="16200000">
            <a:off x="2102533" y="395425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Berlin Sans FB" pitchFamily="34" charset="0"/>
              </a:rPr>
              <a:t>Procesos</a:t>
            </a:r>
            <a:endParaRPr lang="es-CL" dirty="0">
              <a:latin typeface="Berlin Sans FB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436096" y="1268760"/>
            <a:ext cx="331236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El CPLT adopta la </a:t>
            </a:r>
            <a:r>
              <a:rPr kumimoji="0" lang="es-E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gestión por procesos 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como una estrategia para asegurar la mejora continua de sus procesos y con ello mejorar la calidad de los productos, servicios en pro de  la satisfacción permanente de sus clientes, en consideración a las mejores prácticas presentes en los diferentes enfoques aplicables en sus distintos procesos institucionales.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Uno de los aspectos fundamentales de esta política es velar por la homologación y la simplificación de los procesos, respondiendo al objetivo estratégico de Implementar el Modelo de Gestión del Consejo  incluyendo  las variables de integración, automatización,  calidad y mejora continua.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868144" y="594928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400" dirty="0" smtClean="0">
                <a:latin typeface="Segoe UI" pitchFamily="34" charset="0"/>
                <a:cs typeface="Segoe UI" pitchFamily="34" charset="0"/>
              </a:rPr>
              <a:t>Extracto de Política de Procesos del CPLT, 2011. Consideraciones.</a:t>
            </a:r>
            <a:endParaRPr lang="es-CL" sz="14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MC9004373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907148"/>
            <a:ext cx="2528647" cy="2842697"/>
          </a:xfrm>
          <a:prstGeom prst="rect">
            <a:avLst/>
          </a:prstGeom>
        </p:spPr>
      </p:pic>
      <p:pic>
        <p:nvPicPr>
          <p:cNvPr id="4" name="3 Imagen" descr="MP900433138.JPG"/>
          <p:cNvPicPr>
            <a:picLocks noChangeAspect="1"/>
          </p:cNvPicPr>
          <p:nvPr/>
        </p:nvPicPr>
        <p:blipFill>
          <a:blip r:embed="rId4" cstate="print"/>
          <a:srcRect t="20465" r="88761"/>
          <a:stretch>
            <a:fillRect/>
          </a:stretch>
        </p:blipFill>
        <p:spPr>
          <a:xfrm>
            <a:off x="1475656" y="1340768"/>
            <a:ext cx="720080" cy="2518708"/>
          </a:xfrm>
          <a:prstGeom prst="rect">
            <a:avLst/>
          </a:prstGeom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259632" y="3692128"/>
          <a:ext cx="6840761" cy="8890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347377"/>
                <a:gridCol w="1697955"/>
                <a:gridCol w="1638027"/>
                <a:gridCol w="2157402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dirty="0" smtClean="0">
                          <a:latin typeface="Segoe UI" pitchFamily="34" charset="0"/>
                          <a:cs typeface="Segoe UI" pitchFamily="34" charset="0"/>
                        </a:rPr>
                        <a:t>0%-25%</a:t>
                      </a:r>
                    </a:p>
                    <a:p>
                      <a:pPr algn="ctr"/>
                      <a:endParaRPr lang="es-ES" sz="1400" i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dirty="0" smtClean="0">
                          <a:latin typeface="Segoe UI" pitchFamily="34" charset="0"/>
                          <a:cs typeface="Segoe UI" pitchFamily="34" charset="0"/>
                        </a:rPr>
                        <a:t>26%-50%</a:t>
                      </a:r>
                    </a:p>
                    <a:p>
                      <a:pPr algn="ctr"/>
                      <a:endParaRPr lang="es-ES" sz="1400" i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dirty="0" smtClean="0">
                          <a:latin typeface="Segoe UI" pitchFamily="34" charset="0"/>
                          <a:cs typeface="Segoe UI" pitchFamily="34" charset="0"/>
                        </a:rPr>
                        <a:t>51%-75%</a:t>
                      </a:r>
                    </a:p>
                    <a:p>
                      <a:pPr algn="ctr"/>
                      <a:endParaRPr lang="es-ES" sz="1400" i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dirty="0" smtClean="0">
                          <a:latin typeface="Segoe UI" pitchFamily="34" charset="0"/>
                          <a:cs typeface="Segoe UI" pitchFamily="34" charset="0"/>
                        </a:rPr>
                        <a:t>76%-100%</a:t>
                      </a:r>
                    </a:p>
                    <a:p>
                      <a:pPr algn="ctr"/>
                      <a:endParaRPr lang="es-ES" sz="1400" i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1" dirty="0" smtClean="0">
                          <a:latin typeface="Segoe UI" pitchFamily="34" charset="0"/>
                          <a:cs typeface="Segoe UI" pitchFamily="34" charset="0"/>
                        </a:rPr>
                        <a:t>Inicial</a:t>
                      </a:r>
                      <a:endParaRPr lang="es-ES" sz="1600" b="1" i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1" dirty="0" smtClean="0">
                          <a:latin typeface="Segoe UI" pitchFamily="34" charset="0"/>
                          <a:cs typeface="Segoe UI" pitchFamily="34" charset="0"/>
                        </a:rPr>
                        <a:t>Crecimiento</a:t>
                      </a:r>
                      <a:endParaRPr lang="es-ES" sz="1600" b="1" i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1" dirty="0" smtClean="0">
                          <a:latin typeface="Segoe UI" pitchFamily="34" charset="0"/>
                          <a:cs typeface="Segoe UI" pitchFamily="34" charset="0"/>
                        </a:rPr>
                        <a:t>Gestionado</a:t>
                      </a:r>
                      <a:endParaRPr lang="es-ES" sz="1600" b="1" i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1" dirty="0" smtClean="0">
                          <a:latin typeface="Segoe UI" pitchFamily="34" charset="0"/>
                          <a:cs typeface="Segoe UI" pitchFamily="34" charset="0"/>
                        </a:rPr>
                        <a:t>Optimizado</a:t>
                      </a:r>
                      <a:endParaRPr lang="es-ES" sz="1600" b="1" i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10 Rectángulo redondeado"/>
          <p:cNvSpPr/>
          <p:nvPr/>
        </p:nvSpPr>
        <p:spPr bwMode="auto">
          <a:xfrm>
            <a:off x="5292080" y="1555220"/>
            <a:ext cx="288032" cy="28803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4499992" y="1771244"/>
            <a:ext cx="216024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16" name="15 Conector recto de flecha"/>
          <p:cNvCxnSpPr/>
          <p:nvPr/>
        </p:nvCxnSpPr>
        <p:spPr bwMode="auto">
          <a:xfrm>
            <a:off x="2123728" y="2635340"/>
            <a:ext cx="374441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7" name="8 Título"/>
          <p:cNvSpPr>
            <a:spLocks noGrp="1"/>
          </p:cNvSpPr>
          <p:nvPr>
            <p:ph type="title"/>
          </p:nvPr>
        </p:nvSpPr>
        <p:spPr>
          <a:xfrm>
            <a:off x="685800" y="323850"/>
            <a:ext cx="7772400" cy="533400"/>
          </a:xfrm>
        </p:spPr>
        <p:txBody>
          <a:bodyPr/>
          <a:lstStyle/>
          <a:p>
            <a:pPr algn="l" eaLnBrk="1" hangingPunct="1"/>
            <a:r>
              <a:rPr lang="es-CL" sz="28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Criterios de maduración</a:t>
            </a:r>
          </a:p>
        </p:txBody>
      </p:sp>
      <p:sp>
        <p:nvSpPr>
          <p:cNvPr id="23" name="22 Cheurón"/>
          <p:cNvSpPr/>
          <p:nvPr/>
        </p:nvSpPr>
        <p:spPr bwMode="auto">
          <a:xfrm>
            <a:off x="1475656" y="4725144"/>
            <a:ext cx="720080" cy="1656184"/>
          </a:xfrm>
          <a:prstGeom prst="chevron">
            <a:avLst>
              <a:gd name="adj" fmla="val 2254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1619672" y="3501008"/>
            <a:ext cx="400110" cy="28681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L" sz="14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Grado de definición</a:t>
            </a:r>
            <a:endParaRPr lang="es-CL" sz="1400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8" name="37 Cheurón"/>
          <p:cNvSpPr/>
          <p:nvPr/>
        </p:nvSpPr>
        <p:spPr bwMode="auto">
          <a:xfrm>
            <a:off x="2123728" y="4725144"/>
            <a:ext cx="720080" cy="1656184"/>
          </a:xfrm>
          <a:prstGeom prst="chevron">
            <a:avLst>
              <a:gd name="adj" fmla="val 2254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2267744" y="3501008"/>
            <a:ext cx="400110" cy="28681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L" sz="14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Ámbito de definición</a:t>
            </a:r>
            <a:endParaRPr lang="es-CL" sz="1400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0" name="39 Cheurón"/>
          <p:cNvSpPr/>
          <p:nvPr/>
        </p:nvSpPr>
        <p:spPr bwMode="auto">
          <a:xfrm>
            <a:off x="2771800" y="4725144"/>
            <a:ext cx="720080" cy="1656184"/>
          </a:xfrm>
          <a:prstGeom prst="chevron">
            <a:avLst>
              <a:gd name="adj" fmla="val 2254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2915816" y="4089261"/>
            <a:ext cx="400110" cy="28681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CL" sz="14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Documentación</a:t>
            </a:r>
            <a:endParaRPr lang="es-CL" sz="1400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2" name="41 Cheurón"/>
          <p:cNvSpPr/>
          <p:nvPr/>
        </p:nvSpPr>
        <p:spPr bwMode="auto">
          <a:xfrm>
            <a:off x="3419872" y="4725144"/>
            <a:ext cx="720080" cy="1656184"/>
          </a:xfrm>
          <a:prstGeom prst="chevron">
            <a:avLst>
              <a:gd name="adj" fmla="val 2254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3563888" y="4077072"/>
            <a:ext cx="400110" cy="28681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CL" sz="14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Responsabilidades</a:t>
            </a:r>
            <a:endParaRPr lang="es-CL" sz="1400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4" name="43 Cheurón"/>
          <p:cNvSpPr/>
          <p:nvPr/>
        </p:nvSpPr>
        <p:spPr bwMode="auto">
          <a:xfrm>
            <a:off x="4067944" y="4725144"/>
            <a:ext cx="720080" cy="1656184"/>
          </a:xfrm>
          <a:prstGeom prst="chevron">
            <a:avLst>
              <a:gd name="adj" fmla="val 2254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4139952" y="4653136"/>
            <a:ext cx="615553" cy="17160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CL" sz="14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Sistema de medición (KPI)</a:t>
            </a:r>
            <a:endParaRPr lang="es-CL" sz="1400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6" name="45 Cheurón"/>
          <p:cNvSpPr/>
          <p:nvPr/>
        </p:nvSpPr>
        <p:spPr bwMode="auto">
          <a:xfrm>
            <a:off x="4716016" y="4725144"/>
            <a:ext cx="720080" cy="1656184"/>
          </a:xfrm>
          <a:prstGeom prst="chevron">
            <a:avLst>
              <a:gd name="adj" fmla="val 2254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4860032" y="4725144"/>
            <a:ext cx="400110" cy="164399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CL" sz="14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Automatización</a:t>
            </a:r>
            <a:endParaRPr lang="es-CL" sz="1400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8" name="47 Cheurón"/>
          <p:cNvSpPr/>
          <p:nvPr/>
        </p:nvSpPr>
        <p:spPr bwMode="auto">
          <a:xfrm>
            <a:off x="5364088" y="4725144"/>
            <a:ext cx="720080" cy="1656184"/>
          </a:xfrm>
          <a:prstGeom prst="chevron">
            <a:avLst>
              <a:gd name="adj" fmla="val 2254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5508104" y="4725144"/>
            <a:ext cx="400110" cy="164399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CL" sz="14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Alineamiento</a:t>
            </a:r>
            <a:endParaRPr lang="es-CL" sz="1400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0" name="49 Cheurón"/>
          <p:cNvSpPr/>
          <p:nvPr/>
        </p:nvSpPr>
        <p:spPr bwMode="auto">
          <a:xfrm>
            <a:off x="6012160" y="4725144"/>
            <a:ext cx="720080" cy="1656184"/>
          </a:xfrm>
          <a:prstGeom prst="chevron">
            <a:avLst>
              <a:gd name="adj" fmla="val 2254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6156176" y="4725144"/>
            <a:ext cx="400110" cy="164399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CL" sz="14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Competencias</a:t>
            </a:r>
            <a:endParaRPr lang="es-CL" sz="1400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2" name="51 Cheurón"/>
          <p:cNvSpPr/>
          <p:nvPr/>
        </p:nvSpPr>
        <p:spPr bwMode="auto">
          <a:xfrm>
            <a:off x="6660232" y="4725144"/>
            <a:ext cx="720080" cy="1656184"/>
          </a:xfrm>
          <a:prstGeom prst="chevron">
            <a:avLst>
              <a:gd name="adj" fmla="val 2254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6804248" y="4725144"/>
            <a:ext cx="400110" cy="164399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CL" sz="14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Cooperación</a:t>
            </a:r>
            <a:endParaRPr lang="es-CL" sz="1400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4" name="53 Cheurón"/>
          <p:cNvSpPr/>
          <p:nvPr/>
        </p:nvSpPr>
        <p:spPr bwMode="auto">
          <a:xfrm>
            <a:off x="7308304" y="4725144"/>
            <a:ext cx="720080" cy="1656184"/>
          </a:xfrm>
          <a:prstGeom prst="chevron">
            <a:avLst>
              <a:gd name="adj" fmla="val 2254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7452320" y="4725144"/>
            <a:ext cx="400110" cy="164399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CL" sz="14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Riesgo</a:t>
            </a:r>
            <a:endParaRPr lang="es-CL" sz="1400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8 Título"/>
          <p:cNvSpPr>
            <a:spLocks noGrp="1"/>
          </p:cNvSpPr>
          <p:nvPr>
            <p:ph type="title"/>
          </p:nvPr>
        </p:nvSpPr>
        <p:spPr>
          <a:xfrm>
            <a:off x="685800" y="323850"/>
            <a:ext cx="7772400" cy="533400"/>
          </a:xfrm>
        </p:spPr>
        <p:txBody>
          <a:bodyPr/>
          <a:lstStyle/>
          <a:p>
            <a:pPr algn="l" eaLnBrk="1" hangingPunct="1"/>
            <a:r>
              <a:rPr lang="es-CL" sz="28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Los primeros frutos</a:t>
            </a:r>
          </a:p>
        </p:txBody>
      </p:sp>
      <p:grpSp>
        <p:nvGrpSpPr>
          <p:cNvPr id="2" name="25 Grupo"/>
          <p:cNvGrpSpPr/>
          <p:nvPr/>
        </p:nvGrpSpPr>
        <p:grpSpPr>
          <a:xfrm>
            <a:off x="1115616" y="1052736"/>
            <a:ext cx="6912768" cy="5544614"/>
            <a:chOff x="2411760" y="1120835"/>
            <a:chExt cx="4536504" cy="4621279"/>
          </a:xfrm>
        </p:grpSpPr>
        <p:pic>
          <p:nvPicPr>
            <p:cNvPr id="10" name="9 Imagen" descr="MC900437457.WMF"/>
            <p:cNvPicPr>
              <a:picLocks noChangeAspect="1"/>
            </p:cNvPicPr>
            <p:nvPr/>
          </p:nvPicPr>
          <p:blipFill>
            <a:blip r:embed="rId3" cstate="print"/>
            <a:srcRect t="8219" b="14491"/>
            <a:stretch>
              <a:fillRect/>
            </a:stretch>
          </p:blipFill>
          <p:spPr>
            <a:xfrm>
              <a:off x="2411760" y="1180851"/>
              <a:ext cx="4536504" cy="4561263"/>
            </a:xfrm>
            <a:prstGeom prst="rect">
              <a:avLst/>
            </a:prstGeom>
          </p:spPr>
        </p:pic>
        <p:sp>
          <p:nvSpPr>
            <p:cNvPr id="18" name="17 Rectángulo"/>
            <p:cNvSpPr/>
            <p:nvPr/>
          </p:nvSpPr>
          <p:spPr bwMode="auto">
            <a:xfrm>
              <a:off x="2837057" y="1120835"/>
              <a:ext cx="1152128" cy="5401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19" name="18 CuadroTexto"/>
          <p:cNvSpPr txBox="1"/>
          <p:nvPr/>
        </p:nvSpPr>
        <p:spPr>
          <a:xfrm rot="16200000">
            <a:off x="3722713" y="5358407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latin typeface="Berlin Sans FB" pitchFamily="34" charset="0"/>
              </a:rPr>
              <a:t>Procesos</a:t>
            </a:r>
            <a:endParaRPr lang="es-CL" dirty="0">
              <a:latin typeface="Berlin Sans FB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195736" y="249289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latin typeface="Berlin Sans FB" pitchFamily="34" charset="0"/>
              </a:rPr>
              <a:t>Calidad</a:t>
            </a:r>
            <a:endParaRPr lang="es-CL" sz="2000" dirty="0">
              <a:latin typeface="Berlin Sans FB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4499992" y="234888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latin typeface="Berlin Sans FB" pitchFamily="34" charset="0"/>
              </a:rPr>
              <a:t>Competencias</a:t>
            </a:r>
            <a:endParaRPr lang="es-CL" sz="2000" dirty="0">
              <a:latin typeface="Berlin Sans FB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267745" y="393305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latin typeface="Berlin Sans FB" pitchFamily="34" charset="0"/>
              </a:rPr>
              <a:t>Sistemas</a:t>
            </a:r>
            <a:endParaRPr lang="es-CL" sz="2000" dirty="0">
              <a:latin typeface="Berlin Sans FB" pitchFamily="34" charset="0"/>
            </a:endParaRPr>
          </a:p>
        </p:txBody>
      </p:sp>
      <p:pic>
        <p:nvPicPr>
          <p:cNvPr id="28" name="27 Imagen" descr="MC9004369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2780928"/>
            <a:ext cx="432048" cy="432048"/>
          </a:xfrm>
          <a:prstGeom prst="rect">
            <a:avLst/>
          </a:prstGeom>
        </p:spPr>
      </p:pic>
      <p:pic>
        <p:nvPicPr>
          <p:cNvPr id="29" name="28 Imagen" descr="MC90044170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3140968"/>
            <a:ext cx="475456" cy="475456"/>
          </a:xfrm>
          <a:prstGeom prst="rect">
            <a:avLst/>
          </a:prstGeom>
        </p:spPr>
      </p:pic>
      <p:pic>
        <p:nvPicPr>
          <p:cNvPr id="30" name="29 Imagen" descr="MC90044170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2996952"/>
            <a:ext cx="475456" cy="475456"/>
          </a:xfrm>
          <a:prstGeom prst="rect">
            <a:avLst/>
          </a:prstGeom>
        </p:spPr>
      </p:pic>
      <p:pic>
        <p:nvPicPr>
          <p:cNvPr id="31" name="30 Imagen" descr="MC90044170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4221088"/>
            <a:ext cx="475456" cy="475456"/>
          </a:xfrm>
          <a:prstGeom prst="rect">
            <a:avLst/>
          </a:prstGeom>
        </p:spPr>
      </p:pic>
      <p:pic>
        <p:nvPicPr>
          <p:cNvPr id="32" name="31 Imagen" descr="MC9004369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636912"/>
            <a:ext cx="432048" cy="432048"/>
          </a:xfrm>
          <a:prstGeom prst="rect">
            <a:avLst/>
          </a:prstGeom>
        </p:spPr>
      </p:pic>
      <p:pic>
        <p:nvPicPr>
          <p:cNvPr id="33" name="32 Imagen" descr="MC900437467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3933056"/>
            <a:ext cx="749105" cy="651396"/>
          </a:xfrm>
          <a:prstGeom prst="rect">
            <a:avLst/>
          </a:prstGeom>
        </p:spPr>
      </p:pic>
      <p:sp>
        <p:nvSpPr>
          <p:cNvPr id="20" name="19 CuadroTexto"/>
          <p:cNvSpPr txBox="1"/>
          <p:nvPr/>
        </p:nvSpPr>
        <p:spPr>
          <a:xfrm>
            <a:off x="5940152" y="429309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latin typeface="Berlin Sans FB" pitchFamily="34" charset="0"/>
              </a:rPr>
              <a:t>Riesgos</a:t>
            </a:r>
            <a:endParaRPr lang="es-CL" sz="2000" dirty="0">
              <a:latin typeface="Berlin Sans FB" pitchFamily="34" charset="0"/>
            </a:endParaRPr>
          </a:p>
        </p:txBody>
      </p:sp>
      <p:pic>
        <p:nvPicPr>
          <p:cNvPr id="27" name="26 Imagen" descr="MC90044170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1844824"/>
            <a:ext cx="475456" cy="475456"/>
          </a:xfrm>
          <a:prstGeom prst="rect">
            <a:avLst/>
          </a:prstGeom>
        </p:spPr>
      </p:pic>
      <p:pic>
        <p:nvPicPr>
          <p:cNvPr id="35" name="34 Imagen" descr="MC90044170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2276872"/>
            <a:ext cx="475456" cy="475456"/>
          </a:xfrm>
          <a:prstGeom prst="rect">
            <a:avLst/>
          </a:prstGeom>
        </p:spPr>
      </p:pic>
      <p:sp>
        <p:nvSpPr>
          <p:cNvPr id="22" name="21 CuadroTexto"/>
          <p:cNvSpPr txBox="1"/>
          <p:nvPr/>
        </p:nvSpPr>
        <p:spPr>
          <a:xfrm>
            <a:off x="3563889" y="198884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latin typeface="Berlin Sans FB" pitchFamily="34" charset="0"/>
              </a:rPr>
              <a:t>Estrategia</a:t>
            </a:r>
            <a:endParaRPr lang="es-CL" sz="2000" dirty="0">
              <a:latin typeface="Berlin Sans FB" pitchFamily="34" charset="0"/>
            </a:endParaRPr>
          </a:p>
        </p:txBody>
      </p:sp>
      <p:pic>
        <p:nvPicPr>
          <p:cNvPr id="36" name="35 Imagen" descr="MC9004369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780928"/>
            <a:ext cx="432048" cy="432048"/>
          </a:xfrm>
          <a:prstGeom prst="rect">
            <a:avLst/>
          </a:prstGeom>
        </p:spPr>
      </p:pic>
      <p:pic>
        <p:nvPicPr>
          <p:cNvPr id="37" name="36 Imagen" descr="MC90044170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2996952"/>
            <a:ext cx="475456" cy="475456"/>
          </a:xfrm>
          <a:prstGeom prst="rect">
            <a:avLst/>
          </a:prstGeom>
        </p:spPr>
      </p:pic>
      <p:sp>
        <p:nvSpPr>
          <p:cNvPr id="24" name="23 CuadroTexto"/>
          <p:cNvSpPr txBox="1"/>
          <p:nvPr/>
        </p:nvSpPr>
        <p:spPr>
          <a:xfrm>
            <a:off x="5940152" y="278092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latin typeface="Berlin Sans FB" pitchFamily="34" charset="0"/>
              </a:rPr>
              <a:t>Indicadores</a:t>
            </a:r>
            <a:endParaRPr lang="es-CL" sz="2000" dirty="0">
              <a:latin typeface="Berlin Sans FB" pitchFamily="34" charset="0"/>
            </a:endParaRPr>
          </a:p>
        </p:txBody>
      </p:sp>
      <p:pic>
        <p:nvPicPr>
          <p:cNvPr id="38" name="37 Imagen" descr="MC90044170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4221088"/>
            <a:ext cx="475456" cy="475456"/>
          </a:xfrm>
          <a:prstGeom prst="rect">
            <a:avLst/>
          </a:prstGeom>
        </p:spPr>
      </p:pic>
      <p:pic>
        <p:nvPicPr>
          <p:cNvPr id="39" name="38 Imagen" descr="MC90044170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4293096"/>
            <a:ext cx="475456" cy="475456"/>
          </a:xfrm>
          <a:prstGeom prst="rect">
            <a:avLst/>
          </a:prstGeom>
        </p:spPr>
      </p:pic>
      <p:pic>
        <p:nvPicPr>
          <p:cNvPr id="40" name="39 Imagen" descr="MC9004369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2996952"/>
            <a:ext cx="432048" cy="432048"/>
          </a:xfrm>
          <a:prstGeom prst="rect">
            <a:avLst/>
          </a:prstGeom>
        </p:spPr>
      </p:pic>
      <p:pic>
        <p:nvPicPr>
          <p:cNvPr id="41" name="40 Imagen" descr="MC9004369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3212976"/>
            <a:ext cx="432048" cy="432048"/>
          </a:xfrm>
          <a:prstGeom prst="rect">
            <a:avLst/>
          </a:prstGeom>
        </p:spPr>
      </p:pic>
      <p:cxnSp>
        <p:nvCxnSpPr>
          <p:cNvPr id="43" name="42 Forma"/>
          <p:cNvCxnSpPr/>
          <p:nvPr/>
        </p:nvCxnSpPr>
        <p:spPr bwMode="auto">
          <a:xfrm flipV="1">
            <a:off x="5724128" y="1628800"/>
            <a:ext cx="2160240" cy="864096"/>
          </a:xfrm>
          <a:prstGeom prst="bentConnector3">
            <a:avLst>
              <a:gd name="adj1" fmla="val -35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45 CuadroTexto"/>
          <p:cNvSpPr txBox="1"/>
          <p:nvPr/>
        </p:nvSpPr>
        <p:spPr>
          <a:xfrm>
            <a:off x="5652120" y="1054477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i="1" dirty="0" smtClean="0">
                <a:latin typeface="Segoe UI" pitchFamily="34" charset="0"/>
                <a:cs typeface="Segoe UI" pitchFamily="34" charset="0"/>
              </a:rPr>
              <a:t>Alineamiento y desarrollo institucional, a través de la instalación de capacidades claves en los trabajadores.</a:t>
            </a:r>
            <a:endParaRPr lang="es-CL" sz="1200" i="1" dirty="0"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52" name="51 Forma"/>
          <p:cNvCxnSpPr/>
          <p:nvPr/>
        </p:nvCxnSpPr>
        <p:spPr bwMode="auto">
          <a:xfrm flipV="1">
            <a:off x="6156176" y="2420888"/>
            <a:ext cx="2520280" cy="360040"/>
          </a:xfrm>
          <a:prstGeom prst="bentConnector3">
            <a:avLst>
              <a:gd name="adj1" fmla="val -5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52 CuadroTexto"/>
          <p:cNvSpPr txBox="1"/>
          <p:nvPr/>
        </p:nvSpPr>
        <p:spPr>
          <a:xfrm>
            <a:off x="6084168" y="184482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i="1" dirty="0" smtClean="0">
                <a:latin typeface="Segoe UI" pitchFamily="34" charset="0"/>
                <a:cs typeface="Segoe UI" pitchFamily="34" charset="0"/>
              </a:rPr>
              <a:t>Medición sistemática de la operación y de la estrategia. Soporte para la toma de decisiones.</a:t>
            </a:r>
            <a:endParaRPr lang="es-CL" sz="1200" i="1" dirty="0"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55" name="54 Conector angular"/>
          <p:cNvCxnSpPr/>
          <p:nvPr/>
        </p:nvCxnSpPr>
        <p:spPr bwMode="auto">
          <a:xfrm>
            <a:off x="6156176" y="4725144"/>
            <a:ext cx="2232248" cy="576064"/>
          </a:xfrm>
          <a:prstGeom prst="bentConnector3">
            <a:avLst>
              <a:gd name="adj1" fmla="val -1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56 CuadroTexto"/>
          <p:cNvSpPr txBox="1"/>
          <p:nvPr/>
        </p:nvSpPr>
        <p:spPr>
          <a:xfrm>
            <a:off x="6156176" y="4653136"/>
            <a:ext cx="27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i="1" dirty="0" smtClean="0">
                <a:latin typeface="Segoe UI" pitchFamily="34" charset="0"/>
                <a:cs typeface="Segoe UI" pitchFamily="34" charset="0"/>
              </a:rPr>
              <a:t>Pro actividad en el aseguramiento de cumplimiento de la estrategia institucional. En etapa de construcción.</a:t>
            </a:r>
            <a:endParaRPr lang="es-CL" sz="1200" i="1" dirty="0"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59" name="58 Conector angular"/>
          <p:cNvCxnSpPr/>
          <p:nvPr/>
        </p:nvCxnSpPr>
        <p:spPr bwMode="auto">
          <a:xfrm rot="10800000" flipV="1">
            <a:off x="971600" y="4797152"/>
            <a:ext cx="1944216" cy="504056"/>
          </a:xfrm>
          <a:prstGeom prst="bentConnector3">
            <a:avLst>
              <a:gd name="adj1" fmla="val 53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60 CuadroTexto"/>
          <p:cNvSpPr txBox="1"/>
          <p:nvPr/>
        </p:nvSpPr>
        <p:spPr>
          <a:xfrm>
            <a:off x="395536" y="4509120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i="1" dirty="0" smtClean="0">
                <a:latin typeface="Segoe UI" pitchFamily="34" charset="0"/>
                <a:cs typeface="Segoe UI" pitchFamily="34" charset="0"/>
              </a:rPr>
              <a:t>Innovación y tecnología de punta en los procesos institucionales. Mapa de sistemas en implementación gradual.</a:t>
            </a:r>
            <a:endParaRPr lang="es-CL" sz="1200" i="1" dirty="0"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63" name="62 Conector angular"/>
          <p:cNvCxnSpPr>
            <a:stCxn id="21" idx="1"/>
          </p:cNvCxnSpPr>
          <p:nvPr/>
        </p:nvCxnSpPr>
        <p:spPr bwMode="auto">
          <a:xfrm rot="10800000" flipV="1">
            <a:off x="539552" y="2692950"/>
            <a:ext cx="1656184" cy="808057"/>
          </a:xfrm>
          <a:prstGeom prst="bentConnector3">
            <a:avLst>
              <a:gd name="adj1" fmla="val 5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65 CuadroTexto"/>
          <p:cNvSpPr txBox="1"/>
          <p:nvPr/>
        </p:nvSpPr>
        <p:spPr>
          <a:xfrm>
            <a:off x="251520" y="2557353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i="1" dirty="0" smtClean="0">
                <a:latin typeface="Segoe UI" pitchFamily="34" charset="0"/>
                <a:cs typeface="Segoe UI" pitchFamily="34" charset="0"/>
              </a:rPr>
              <a:t>Orden, predictibilidad y mejora continua del sistema. Estrategia gradual que incorpora cinco sistemas por año</a:t>
            </a:r>
            <a:endParaRPr lang="es-CL" sz="1200" i="1" dirty="0"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68" name="67 Conector angular"/>
          <p:cNvCxnSpPr/>
          <p:nvPr/>
        </p:nvCxnSpPr>
        <p:spPr bwMode="auto">
          <a:xfrm rot="10800000">
            <a:off x="899592" y="1700808"/>
            <a:ext cx="2736304" cy="288032"/>
          </a:xfrm>
          <a:prstGeom prst="bentConnector3">
            <a:avLst>
              <a:gd name="adj1" fmla="val -12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70 CuadroTexto"/>
          <p:cNvSpPr txBox="1"/>
          <p:nvPr/>
        </p:nvSpPr>
        <p:spPr>
          <a:xfrm>
            <a:off x="755576" y="1126485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i="1" dirty="0" smtClean="0">
                <a:latin typeface="Segoe UI" pitchFamily="34" charset="0"/>
                <a:cs typeface="Segoe UI" pitchFamily="34" charset="0"/>
              </a:rPr>
              <a:t>Reflexión y definición de carta de navegación de forma sistemática y  con relato en los procesos de ejecución.</a:t>
            </a:r>
            <a:endParaRPr lang="es-CL" sz="1200" i="1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8 Título"/>
          <p:cNvSpPr>
            <a:spLocks noGrp="1"/>
          </p:cNvSpPr>
          <p:nvPr>
            <p:ph type="title"/>
          </p:nvPr>
        </p:nvSpPr>
        <p:spPr>
          <a:xfrm>
            <a:off x="539552" y="519336"/>
            <a:ext cx="7772400" cy="533400"/>
          </a:xfrm>
        </p:spPr>
        <p:txBody>
          <a:bodyPr/>
          <a:lstStyle/>
          <a:p>
            <a:pPr algn="l" eaLnBrk="1" hangingPunct="1"/>
            <a:r>
              <a:rPr lang="es-CL" sz="24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Modelo de Gestión Institucional:</a:t>
            </a:r>
            <a:br>
              <a:rPr lang="es-CL" sz="24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</a:br>
            <a:r>
              <a:rPr lang="es-CL" sz="24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Nivel de madurez – autoevaluación final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436096" y="5589240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600" b="1" dirty="0" smtClean="0">
                <a:latin typeface="Segoe UI" pitchFamily="34" charset="0"/>
                <a:cs typeface="Segoe UI" pitchFamily="34" charset="0"/>
              </a:rPr>
              <a:t>Nivel de Madurez Institucional</a:t>
            </a:r>
          </a:p>
          <a:p>
            <a:pPr algn="r"/>
            <a:r>
              <a:rPr lang="es-CL" sz="2800" b="1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54,24%</a:t>
            </a:r>
            <a:endParaRPr lang="es-CL" sz="2800" b="1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8" name="3 Gráfico"/>
          <p:cNvGraphicFramePr/>
          <p:nvPr/>
        </p:nvGraphicFramePr>
        <p:xfrm>
          <a:off x="467545" y="1844824"/>
          <a:ext cx="8064896" cy="3099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3 Conector recto"/>
          <p:cNvCxnSpPr/>
          <p:nvPr/>
        </p:nvCxnSpPr>
        <p:spPr>
          <a:xfrm>
            <a:off x="1258870" y="1556792"/>
            <a:ext cx="762" cy="1880362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" name="3 Conector recto"/>
          <p:cNvCxnSpPr/>
          <p:nvPr/>
        </p:nvCxnSpPr>
        <p:spPr>
          <a:xfrm>
            <a:off x="3707142" y="1548638"/>
            <a:ext cx="762" cy="1880362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" name="3 Conector recto"/>
          <p:cNvCxnSpPr/>
          <p:nvPr/>
        </p:nvCxnSpPr>
        <p:spPr>
          <a:xfrm>
            <a:off x="8172400" y="1556792"/>
            <a:ext cx="762" cy="1880362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2" name="11 CuadroTexto"/>
          <p:cNvSpPr txBox="1"/>
          <p:nvPr/>
        </p:nvSpPr>
        <p:spPr>
          <a:xfrm>
            <a:off x="539552" y="5085184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>
                <a:latin typeface="Segoe UI" pitchFamily="34" charset="0"/>
                <a:cs typeface="Segoe UI" pitchFamily="34" charset="0"/>
              </a:rPr>
              <a:t>Inicial</a:t>
            </a:r>
            <a:endParaRPr lang="es-CL" sz="12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403648" y="1628800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latin typeface="Segoe UI" pitchFamily="34" charset="0"/>
                <a:cs typeface="Segoe UI" pitchFamily="34" charset="0"/>
              </a:rPr>
              <a:t>Crecimiento</a:t>
            </a:r>
            <a:endParaRPr lang="es-CL" sz="16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148064" y="1628800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latin typeface="Segoe UI" pitchFamily="34" charset="0"/>
                <a:cs typeface="Segoe UI" pitchFamily="34" charset="0"/>
              </a:rPr>
              <a:t>Gestionado</a:t>
            </a:r>
            <a:endParaRPr lang="es-CL" sz="16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740352" y="5157192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>
                <a:latin typeface="Segoe UI" pitchFamily="34" charset="0"/>
                <a:cs typeface="Segoe UI" pitchFamily="34" charset="0"/>
              </a:rPr>
              <a:t>Optimizado</a:t>
            </a:r>
            <a:endParaRPr lang="es-CL" sz="12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6" name="15 Elipse"/>
          <p:cNvSpPr/>
          <p:nvPr/>
        </p:nvSpPr>
        <p:spPr bwMode="auto">
          <a:xfrm>
            <a:off x="971600" y="3356992"/>
            <a:ext cx="360040" cy="1152128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7" name="16 Elipse"/>
          <p:cNvSpPr/>
          <p:nvPr/>
        </p:nvSpPr>
        <p:spPr bwMode="auto">
          <a:xfrm>
            <a:off x="8100392" y="3429000"/>
            <a:ext cx="360040" cy="144016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19" name="18 Conector recto de flecha"/>
          <p:cNvCxnSpPr>
            <a:stCxn id="16" idx="4"/>
            <a:endCxn id="12" idx="0"/>
          </p:cNvCxnSpPr>
          <p:nvPr/>
        </p:nvCxnSpPr>
        <p:spPr bwMode="auto">
          <a:xfrm>
            <a:off x="1151620" y="4509120"/>
            <a:ext cx="0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21 Conector recto de flecha"/>
          <p:cNvCxnSpPr>
            <a:stCxn id="17" idx="4"/>
            <a:endCxn id="15" idx="0"/>
          </p:cNvCxnSpPr>
          <p:nvPr/>
        </p:nvCxnSpPr>
        <p:spPr bwMode="auto">
          <a:xfrm>
            <a:off x="8280412" y="4869160"/>
            <a:ext cx="0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3286116" y="1857364"/>
            <a:ext cx="5029200" cy="685800"/>
          </a:xfrm>
        </p:spPr>
        <p:txBody>
          <a:bodyPr/>
          <a:lstStyle/>
          <a:p>
            <a:pPr algn="r" eaLnBrk="1" hangingPunct="1"/>
            <a:r>
              <a:rPr lang="es-ES_tradnl" sz="24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Tabla de Contenidos</a:t>
            </a:r>
            <a:r>
              <a:rPr lang="es-ES_tradnl" altLang="ja-JP" sz="24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</a:t>
            </a:r>
            <a:endParaRPr lang="es-ES_tradnl" sz="2400" b="1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2936875" y="2481263"/>
            <a:ext cx="3921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_tradnl"/>
          </a:p>
          <a:p>
            <a:endParaRPr lang="es-ES_tradnl"/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1571604" y="2643190"/>
            <a:ext cx="6743721" cy="242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lnSpc>
                <a:spcPct val="150000"/>
              </a:lnSpc>
            </a:pPr>
            <a:r>
              <a:rPr lang="es-ES_tradnl" sz="1800" i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El concepto de modernización en el Estado y el Consejo</a:t>
            </a:r>
          </a:p>
          <a:p>
            <a:pPr algn="r" eaLnBrk="1" hangingPunct="1">
              <a:lnSpc>
                <a:spcPct val="150000"/>
              </a:lnSpc>
            </a:pPr>
            <a:r>
              <a:rPr lang="es-ES_tradnl" sz="1800" i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Nuestro modelo de gestión y sus principales componentes</a:t>
            </a:r>
          </a:p>
          <a:p>
            <a:pPr algn="r" eaLnBrk="1" hangingPunct="1">
              <a:lnSpc>
                <a:spcPct val="150000"/>
              </a:lnSpc>
            </a:pPr>
            <a:r>
              <a:rPr lang="es-ES_tradnl" sz="1800" i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Resultados y aprendizajes</a:t>
            </a:r>
          </a:p>
          <a:p>
            <a:pPr algn="r" eaLnBrk="1" hangingPunct="1">
              <a:lnSpc>
                <a:spcPct val="150000"/>
              </a:lnSpc>
            </a:pPr>
            <a:r>
              <a:rPr lang="es-ES_tradnl" sz="1800" i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Conclusiones</a:t>
            </a:r>
            <a:endParaRPr lang="es-ES_tradnl" sz="1800" i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 algn="r" eaLnBrk="1" hangingPunct="1">
              <a:lnSpc>
                <a:spcPct val="150000"/>
              </a:lnSpc>
            </a:pPr>
            <a:endParaRPr lang="es-ES_tradnl" sz="2000" i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24 Imagen" descr="Sin título-6.jpg"/>
          <p:cNvPicPr>
            <a:picLocks noChangeAspect="1"/>
          </p:cNvPicPr>
          <p:nvPr/>
        </p:nvPicPr>
        <p:blipFill>
          <a:blip r:embed="rId3" cstate="print"/>
          <a:srcRect t="8424"/>
          <a:stretch>
            <a:fillRect/>
          </a:stretch>
        </p:blipFill>
        <p:spPr>
          <a:xfrm>
            <a:off x="857224" y="832464"/>
            <a:ext cx="7430584" cy="5739808"/>
          </a:xfrm>
          <a:prstGeom prst="rect">
            <a:avLst/>
          </a:prstGeo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51846" y="1357298"/>
            <a:ext cx="4291856" cy="2764598"/>
            <a:chOff x="921" y="1455"/>
            <a:chExt cx="3110" cy="1575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153" y="1455"/>
              <a:ext cx="183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200" dirty="0">
                  <a:solidFill>
                    <a:srgbClr val="0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Concentración en la creación de valor</a:t>
              </a:r>
              <a:endParaRPr lang="es-ES_tradnl" sz="120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230" y="1627"/>
              <a:ext cx="2605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s-ES_tradnl" sz="1200" dirty="0">
                  <a:solidFill>
                    <a:srgbClr val="0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Mayor orientación a los resultados a través de</a:t>
              </a:r>
            </a:p>
            <a:p>
              <a:r>
                <a:rPr lang="es-ES_tradnl" sz="1200" dirty="0">
                  <a:solidFill>
                    <a:srgbClr val="0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indicadores de procesos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1214" y="1916"/>
              <a:ext cx="2185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200" dirty="0">
                  <a:solidFill>
                    <a:srgbClr val="0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Incremento de la efectividad de los procesos</a:t>
              </a:r>
              <a:endParaRPr lang="es-ES_tradnl" sz="120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226" y="2122"/>
              <a:ext cx="2746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s-ES_tradnl" sz="1200" dirty="0">
                  <a:solidFill>
                    <a:srgbClr val="0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Nuevo empuje para actividades de mejora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254" y="2288"/>
              <a:ext cx="277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s-ES_tradnl" sz="1200" dirty="0">
                  <a:solidFill>
                    <a:srgbClr val="0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Priorización de procesos dependiendo </a:t>
              </a:r>
              <a:r>
                <a:rPr lang="es-ES_tradnl" sz="1200" dirty="0" smtClean="0">
                  <a:solidFill>
                    <a:srgbClr val="0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del objetivo </a:t>
              </a:r>
              <a:r>
                <a:rPr lang="es-ES_tradnl" sz="1200" dirty="0">
                  <a:solidFill>
                    <a:srgbClr val="0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de la empresa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1284" y="2609"/>
              <a:ext cx="1585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s-ES_tradnl" sz="1200" dirty="0">
                  <a:solidFill>
                    <a:srgbClr val="0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Mayor inclusión de los empleados </a:t>
              </a:r>
              <a:r>
                <a:rPr lang="es-ES_tradnl" sz="1200" dirty="0" smtClean="0">
                  <a:solidFill>
                    <a:srgbClr val="0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a través de responsables </a:t>
              </a:r>
              <a:r>
                <a:rPr lang="es-ES_tradnl" sz="1200" dirty="0">
                  <a:solidFill>
                    <a:srgbClr val="0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de procesos y equipos</a:t>
              </a: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921" y="1481"/>
              <a:ext cx="207" cy="153"/>
            </a:xfrm>
            <a:custGeom>
              <a:avLst/>
              <a:gdLst>
                <a:gd name="T0" fmla="*/ 24 w 207"/>
                <a:gd name="T1" fmla="*/ 118 h 251"/>
                <a:gd name="T2" fmla="*/ 0 w 207"/>
                <a:gd name="T3" fmla="*/ 186 h 251"/>
                <a:gd name="T4" fmla="*/ 81 w 207"/>
                <a:gd name="T5" fmla="*/ 251 h 251"/>
                <a:gd name="T6" fmla="*/ 207 w 207"/>
                <a:gd name="T7" fmla="*/ 30 h 251"/>
                <a:gd name="T8" fmla="*/ 207 w 207"/>
                <a:gd name="T9" fmla="*/ 0 h 251"/>
                <a:gd name="T10" fmla="*/ 65 w 207"/>
                <a:gd name="T11" fmla="*/ 188 h 251"/>
                <a:gd name="T12" fmla="*/ 24 w 207"/>
                <a:gd name="T13" fmla="*/ 118 h 2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7"/>
                <a:gd name="T22" fmla="*/ 0 h 251"/>
                <a:gd name="T23" fmla="*/ 207 w 207"/>
                <a:gd name="T24" fmla="*/ 251 h 2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7" h="251">
                  <a:moveTo>
                    <a:pt x="24" y="118"/>
                  </a:moveTo>
                  <a:lnTo>
                    <a:pt x="0" y="186"/>
                  </a:lnTo>
                  <a:lnTo>
                    <a:pt x="81" y="251"/>
                  </a:lnTo>
                  <a:lnTo>
                    <a:pt x="207" y="30"/>
                  </a:lnTo>
                  <a:lnTo>
                    <a:pt x="207" y="0"/>
                  </a:lnTo>
                  <a:lnTo>
                    <a:pt x="65" y="188"/>
                  </a:lnTo>
                  <a:lnTo>
                    <a:pt x="24" y="118"/>
                  </a:lnTo>
                  <a:close/>
                </a:path>
              </a:pathLst>
            </a:custGeom>
            <a:solidFill>
              <a:srgbClr val="9EA2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 sz="120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6" name="Freeform 14"/>
          <p:cNvSpPr>
            <a:spLocks/>
          </p:cNvSpPr>
          <p:nvPr/>
        </p:nvSpPr>
        <p:spPr bwMode="auto">
          <a:xfrm>
            <a:off x="2397291" y="1681666"/>
            <a:ext cx="285664" cy="268561"/>
          </a:xfrm>
          <a:custGeom>
            <a:avLst/>
            <a:gdLst>
              <a:gd name="T0" fmla="*/ 24 w 207"/>
              <a:gd name="T1" fmla="*/ 118 h 251"/>
              <a:gd name="T2" fmla="*/ 0 w 207"/>
              <a:gd name="T3" fmla="*/ 186 h 251"/>
              <a:gd name="T4" fmla="*/ 81 w 207"/>
              <a:gd name="T5" fmla="*/ 251 h 251"/>
              <a:gd name="T6" fmla="*/ 207 w 207"/>
              <a:gd name="T7" fmla="*/ 30 h 251"/>
              <a:gd name="T8" fmla="*/ 207 w 207"/>
              <a:gd name="T9" fmla="*/ 0 h 251"/>
              <a:gd name="T10" fmla="*/ 65 w 207"/>
              <a:gd name="T11" fmla="*/ 188 h 251"/>
              <a:gd name="T12" fmla="*/ 24 w 207"/>
              <a:gd name="T13" fmla="*/ 118 h 2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7"/>
              <a:gd name="T22" fmla="*/ 0 h 251"/>
              <a:gd name="T23" fmla="*/ 207 w 207"/>
              <a:gd name="T24" fmla="*/ 251 h 2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7" h="251">
                <a:moveTo>
                  <a:pt x="24" y="118"/>
                </a:moveTo>
                <a:lnTo>
                  <a:pt x="0" y="186"/>
                </a:lnTo>
                <a:lnTo>
                  <a:pt x="81" y="251"/>
                </a:lnTo>
                <a:lnTo>
                  <a:pt x="207" y="30"/>
                </a:lnTo>
                <a:lnTo>
                  <a:pt x="207" y="0"/>
                </a:lnTo>
                <a:lnTo>
                  <a:pt x="65" y="188"/>
                </a:lnTo>
                <a:lnTo>
                  <a:pt x="24" y="118"/>
                </a:lnTo>
                <a:close/>
              </a:path>
            </a:pathLst>
          </a:custGeom>
          <a:solidFill>
            <a:srgbClr val="9EA2F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 sz="1100">
              <a:latin typeface="+mj-lt"/>
            </a:endParaRPr>
          </a:p>
        </p:txBody>
      </p:sp>
      <p:sp>
        <p:nvSpPr>
          <p:cNvPr id="27" name="Freeform 14"/>
          <p:cNvSpPr>
            <a:spLocks/>
          </p:cNvSpPr>
          <p:nvPr/>
        </p:nvSpPr>
        <p:spPr bwMode="auto">
          <a:xfrm>
            <a:off x="2412925" y="2086711"/>
            <a:ext cx="285664" cy="268561"/>
          </a:xfrm>
          <a:custGeom>
            <a:avLst/>
            <a:gdLst>
              <a:gd name="T0" fmla="*/ 24 w 207"/>
              <a:gd name="T1" fmla="*/ 118 h 251"/>
              <a:gd name="T2" fmla="*/ 0 w 207"/>
              <a:gd name="T3" fmla="*/ 186 h 251"/>
              <a:gd name="T4" fmla="*/ 81 w 207"/>
              <a:gd name="T5" fmla="*/ 251 h 251"/>
              <a:gd name="T6" fmla="*/ 207 w 207"/>
              <a:gd name="T7" fmla="*/ 30 h 251"/>
              <a:gd name="T8" fmla="*/ 207 w 207"/>
              <a:gd name="T9" fmla="*/ 0 h 251"/>
              <a:gd name="T10" fmla="*/ 65 w 207"/>
              <a:gd name="T11" fmla="*/ 188 h 251"/>
              <a:gd name="T12" fmla="*/ 24 w 207"/>
              <a:gd name="T13" fmla="*/ 118 h 2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7"/>
              <a:gd name="T22" fmla="*/ 0 h 251"/>
              <a:gd name="T23" fmla="*/ 207 w 207"/>
              <a:gd name="T24" fmla="*/ 251 h 2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7" h="251">
                <a:moveTo>
                  <a:pt x="24" y="118"/>
                </a:moveTo>
                <a:lnTo>
                  <a:pt x="0" y="186"/>
                </a:lnTo>
                <a:lnTo>
                  <a:pt x="81" y="251"/>
                </a:lnTo>
                <a:lnTo>
                  <a:pt x="207" y="30"/>
                </a:lnTo>
                <a:lnTo>
                  <a:pt x="207" y="0"/>
                </a:lnTo>
                <a:lnTo>
                  <a:pt x="65" y="188"/>
                </a:lnTo>
                <a:lnTo>
                  <a:pt x="24" y="118"/>
                </a:lnTo>
                <a:close/>
              </a:path>
            </a:pathLst>
          </a:custGeom>
          <a:solidFill>
            <a:srgbClr val="9EA2F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 sz="1100">
              <a:latin typeface="+mj-lt"/>
            </a:endParaRPr>
          </a:p>
        </p:txBody>
      </p:sp>
      <p:sp>
        <p:nvSpPr>
          <p:cNvPr id="28" name="Freeform 14"/>
          <p:cNvSpPr>
            <a:spLocks/>
          </p:cNvSpPr>
          <p:nvPr/>
        </p:nvSpPr>
        <p:spPr bwMode="auto">
          <a:xfrm>
            <a:off x="2442296" y="2491756"/>
            <a:ext cx="285664" cy="268561"/>
          </a:xfrm>
          <a:custGeom>
            <a:avLst/>
            <a:gdLst>
              <a:gd name="T0" fmla="*/ 24 w 207"/>
              <a:gd name="T1" fmla="*/ 118 h 251"/>
              <a:gd name="T2" fmla="*/ 0 w 207"/>
              <a:gd name="T3" fmla="*/ 186 h 251"/>
              <a:gd name="T4" fmla="*/ 81 w 207"/>
              <a:gd name="T5" fmla="*/ 251 h 251"/>
              <a:gd name="T6" fmla="*/ 207 w 207"/>
              <a:gd name="T7" fmla="*/ 30 h 251"/>
              <a:gd name="T8" fmla="*/ 207 w 207"/>
              <a:gd name="T9" fmla="*/ 0 h 251"/>
              <a:gd name="T10" fmla="*/ 65 w 207"/>
              <a:gd name="T11" fmla="*/ 188 h 251"/>
              <a:gd name="T12" fmla="*/ 24 w 207"/>
              <a:gd name="T13" fmla="*/ 118 h 2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7"/>
              <a:gd name="T22" fmla="*/ 0 h 251"/>
              <a:gd name="T23" fmla="*/ 207 w 207"/>
              <a:gd name="T24" fmla="*/ 251 h 2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7" h="251">
                <a:moveTo>
                  <a:pt x="24" y="118"/>
                </a:moveTo>
                <a:lnTo>
                  <a:pt x="0" y="186"/>
                </a:lnTo>
                <a:lnTo>
                  <a:pt x="81" y="251"/>
                </a:lnTo>
                <a:lnTo>
                  <a:pt x="207" y="30"/>
                </a:lnTo>
                <a:lnTo>
                  <a:pt x="207" y="0"/>
                </a:lnTo>
                <a:lnTo>
                  <a:pt x="65" y="188"/>
                </a:lnTo>
                <a:lnTo>
                  <a:pt x="24" y="118"/>
                </a:lnTo>
                <a:close/>
              </a:path>
            </a:pathLst>
          </a:custGeom>
          <a:solidFill>
            <a:srgbClr val="9EA2F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 sz="1100">
              <a:latin typeface="+mj-lt"/>
            </a:endParaRPr>
          </a:p>
        </p:txBody>
      </p:sp>
      <p:sp>
        <p:nvSpPr>
          <p:cNvPr id="29" name="Freeform 14"/>
          <p:cNvSpPr>
            <a:spLocks/>
          </p:cNvSpPr>
          <p:nvPr/>
        </p:nvSpPr>
        <p:spPr bwMode="auto">
          <a:xfrm>
            <a:off x="2487301" y="2851796"/>
            <a:ext cx="285664" cy="268561"/>
          </a:xfrm>
          <a:custGeom>
            <a:avLst/>
            <a:gdLst>
              <a:gd name="T0" fmla="*/ 24 w 207"/>
              <a:gd name="T1" fmla="*/ 118 h 251"/>
              <a:gd name="T2" fmla="*/ 0 w 207"/>
              <a:gd name="T3" fmla="*/ 186 h 251"/>
              <a:gd name="T4" fmla="*/ 81 w 207"/>
              <a:gd name="T5" fmla="*/ 251 h 251"/>
              <a:gd name="T6" fmla="*/ 207 w 207"/>
              <a:gd name="T7" fmla="*/ 30 h 251"/>
              <a:gd name="T8" fmla="*/ 207 w 207"/>
              <a:gd name="T9" fmla="*/ 0 h 251"/>
              <a:gd name="T10" fmla="*/ 65 w 207"/>
              <a:gd name="T11" fmla="*/ 188 h 251"/>
              <a:gd name="T12" fmla="*/ 24 w 207"/>
              <a:gd name="T13" fmla="*/ 118 h 2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7"/>
              <a:gd name="T22" fmla="*/ 0 h 251"/>
              <a:gd name="T23" fmla="*/ 207 w 207"/>
              <a:gd name="T24" fmla="*/ 251 h 2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7" h="251">
                <a:moveTo>
                  <a:pt x="24" y="118"/>
                </a:moveTo>
                <a:lnTo>
                  <a:pt x="0" y="186"/>
                </a:lnTo>
                <a:lnTo>
                  <a:pt x="81" y="251"/>
                </a:lnTo>
                <a:lnTo>
                  <a:pt x="207" y="30"/>
                </a:lnTo>
                <a:lnTo>
                  <a:pt x="207" y="0"/>
                </a:lnTo>
                <a:lnTo>
                  <a:pt x="65" y="188"/>
                </a:lnTo>
                <a:lnTo>
                  <a:pt x="24" y="118"/>
                </a:lnTo>
                <a:close/>
              </a:path>
            </a:pathLst>
          </a:custGeom>
          <a:solidFill>
            <a:srgbClr val="9EA2F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 sz="1100">
              <a:latin typeface="+mj-lt"/>
            </a:endParaRPr>
          </a:p>
        </p:txBody>
      </p:sp>
      <p:sp>
        <p:nvSpPr>
          <p:cNvPr id="30" name="Freeform 14"/>
          <p:cNvSpPr>
            <a:spLocks/>
          </p:cNvSpPr>
          <p:nvPr/>
        </p:nvSpPr>
        <p:spPr bwMode="auto">
          <a:xfrm>
            <a:off x="2532306" y="3391856"/>
            <a:ext cx="285664" cy="268561"/>
          </a:xfrm>
          <a:custGeom>
            <a:avLst/>
            <a:gdLst>
              <a:gd name="T0" fmla="*/ 24 w 207"/>
              <a:gd name="T1" fmla="*/ 118 h 251"/>
              <a:gd name="T2" fmla="*/ 0 w 207"/>
              <a:gd name="T3" fmla="*/ 186 h 251"/>
              <a:gd name="T4" fmla="*/ 81 w 207"/>
              <a:gd name="T5" fmla="*/ 251 h 251"/>
              <a:gd name="T6" fmla="*/ 207 w 207"/>
              <a:gd name="T7" fmla="*/ 30 h 251"/>
              <a:gd name="T8" fmla="*/ 207 w 207"/>
              <a:gd name="T9" fmla="*/ 0 h 251"/>
              <a:gd name="T10" fmla="*/ 65 w 207"/>
              <a:gd name="T11" fmla="*/ 188 h 251"/>
              <a:gd name="T12" fmla="*/ 24 w 207"/>
              <a:gd name="T13" fmla="*/ 118 h 2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7"/>
              <a:gd name="T22" fmla="*/ 0 h 251"/>
              <a:gd name="T23" fmla="*/ 207 w 207"/>
              <a:gd name="T24" fmla="*/ 251 h 2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7" h="251">
                <a:moveTo>
                  <a:pt x="24" y="118"/>
                </a:moveTo>
                <a:lnTo>
                  <a:pt x="0" y="186"/>
                </a:lnTo>
                <a:lnTo>
                  <a:pt x="81" y="251"/>
                </a:lnTo>
                <a:lnTo>
                  <a:pt x="207" y="30"/>
                </a:lnTo>
                <a:lnTo>
                  <a:pt x="207" y="0"/>
                </a:lnTo>
                <a:lnTo>
                  <a:pt x="65" y="188"/>
                </a:lnTo>
                <a:lnTo>
                  <a:pt x="24" y="118"/>
                </a:lnTo>
                <a:close/>
              </a:path>
            </a:pathLst>
          </a:custGeom>
          <a:solidFill>
            <a:srgbClr val="9EA2F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 sz="1100">
              <a:latin typeface="+mj-lt"/>
            </a:endParaRPr>
          </a:p>
        </p:txBody>
      </p:sp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586790" cy="571504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s-CL" sz="28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Beneficios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Sin título-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9175" y="2285992"/>
            <a:ext cx="3424825" cy="3500438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 bwMode="auto">
          <a:xfrm>
            <a:off x="0" y="0"/>
            <a:ext cx="5643570" cy="685800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357290" y="3500438"/>
            <a:ext cx="3929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2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Personas en la Institución</a:t>
            </a:r>
            <a:endParaRPr lang="es-CL" sz="32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3" name="12 Imagen" descr="MP9004490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46" y="4643446"/>
            <a:ext cx="2000263" cy="1500198"/>
          </a:xfrm>
          <a:prstGeom prst="rect">
            <a:avLst/>
          </a:prstGeom>
        </p:spPr>
      </p:pic>
      <p:pic>
        <p:nvPicPr>
          <p:cNvPr id="14" name="13 Imagen" descr="Logo transparencia.jpg"/>
          <p:cNvPicPr>
            <a:picLocks noChangeAspect="1"/>
          </p:cNvPicPr>
          <p:nvPr/>
        </p:nvPicPr>
        <p:blipFill>
          <a:blip r:embed="rId5" cstate="print"/>
          <a:srcRect l="3203" t="3030" r="7103"/>
          <a:stretch>
            <a:fillRect/>
          </a:stretch>
        </p:blipFill>
        <p:spPr>
          <a:xfrm>
            <a:off x="7215206" y="6000768"/>
            <a:ext cx="1748822" cy="640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197768"/>
            <a:ext cx="6696744" cy="1143000"/>
          </a:xfrm>
        </p:spPr>
        <p:txBody>
          <a:bodyPr/>
          <a:lstStyle/>
          <a:p>
            <a:pPr algn="l" eaLnBrk="1" hangingPunct="1"/>
            <a:r>
              <a:rPr lang="es-CL" sz="28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Primera evaluación de clima organizacional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869160"/>
            <a:ext cx="3337545" cy="1422329"/>
          </a:xfrm>
          <a:prstGeom prst="rect">
            <a:avLst/>
          </a:prstGeom>
          <a:noFill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268760"/>
            <a:ext cx="46291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3419872" y="6361583"/>
            <a:ext cx="525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400" dirty="0" smtClean="0">
                <a:latin typeface="Segoe UI" pitchFamily="34" charset="0"/>
                <a:cs typeface="Segoe UI" pitchFamily="34" charset="0"/>
              </a:rPr>
              <a:t>Estudio de Clima Organizacional CPLT, Octubre 2011.</a:t>
            </a:r>
            <a:endParaRPr lang="es-CL" sz="14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16" y="53752"/>
            <a:ext cx="7772400" cy="1143000"/>
          </a:xfrm>
        </p:spPr>
        <p:txBody>
          <a:bodyPr/>
          <a:lstStyle/>
          <a:p>
            <a:pPr algn="l" eaLnBrk="1" hangingPunct="1"/>
            <a:r>
              <a:rPr lang="es-CL" sz="28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Focos de atención 2012: ¿Qué hacer?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8264028" cy="487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/>
          <p:cNvSpPr/>
          <p:nvPr/>
        </p:nvSpPr>
        <p:spPr bwMode="auto">
          <a:xfrm>
            <a:off x="4572000" y="4365104"/>
            <a:ext cx="4104456" cy="2016224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5 Elipse"/>
          <p:cNvSpPr/>
          <p:nvPr/>
        </p:nvSpPr>
        <p:spPr bwMode="auto">
          <a:xfrm>
            <a:off x="323528" y="980728"/>
            <a:ext cx="4104456" cy="2016224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8" name="7 Conector recto de flecha"/>
          <p:cNvCxnSpPr>
            <a:stCxn id="6" idx="5"/>
          </p:cNvCxnSpPr>
          <p:nvPr/>
        </p:nvCxnSpPr>
        <p:spPr bwMode="auto">
          <a:xfrm>
            <a:off x="3826900" y="2701683"/>
            <a:ext cx="1537188" cy="1879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9" name="8 CuadroTexto"/>
          <p:cNvSpPr txBox="1"/>
          <p:nvPr/>
        </p:nvSpPr>
        <p:spPr>
          <a:xfrm>
            <a:off x="3419872" y="6361583"/>
            <a:ext cx="525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400" dirty="0" smtClean="0">
                <a:latin typeface="Segoe UI" pitchFamily="34" charset="0"/>
                <a:cs typeface="Segoe UI" pitchFamily="34" charset="0"/>
              </a:rPr>
              <a:t>Estudio de Clima Organizacional CPLT, Octubre 2011.</a:t>
            </a:r>
            <a:endParaRPr lang="es-CL" sz="14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0562" y="1981200"/>
            <a:ext cx="3957638" cy="4114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s-CL" sz="20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Sistema de selección del personal</a:t>
            </a:r>
          </a:p>
          <a:p>
            <a:pPr>
              <a:buFont typeface="Wingdings" pitchFamily="2" charset="2"/>
              <a:buChar char="q"/>
            </a:pPr>
            <a:r>
              <a:rPr lang="es-CL" sz="20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Sistema de incentivos</a:t>
            </a:r>
          </a:p>
          <a:p>
            <a:pPr>
              <a:buFont typeface="Wingdings" pitchFamily="2" charset="2"/>
              <a:buChar char="q"/>
            </a:pPr>
            <a:r>
              <a:rPr lang="es-CL" sz="20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Política de personas</a:t>
            </a:r>
          </a:p>
          <a:p>
            <a:pPr>
              <a:buFont typeface="Wingdings" pitchFamily="2" charset="2"/>
              <a:buChar char="q"/>
            </a:pPr>
            <a:r>
              <a:rPr lang="es-CL" sz="20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Flexibilidad horaria</a:t>
            </a:r>
          </a:p>
          <a:p>
            <a:pPr>
              <a:buFont typeface="Wingdings" pitchFamily="2" charset="2"/>
              <a:buChar char="q"/>
            </a:pPr>
            <a:r>
              <a:rPr lang="es-CL" sz="20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Matriz de remuneraciones</a:t>
            </a:r>
          </a:p>
          <a:p>
            <a:pPr>
              <a:buFont typeface="Wingdings" pitchFamily="2" charset="2"/>
              <a:buChar char="q"/>
            </a:pPr>
            <a:r>
              <a:rPr lang="es-CL" sz="20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Perfiles por competencia y plan de capacitación</a:t>
            </a:r>
          </a:p>
          <a:p>
            <a:pPr>
              <a:buFont typeface="Wingdings" pitchFamily="2" charset="2"/>
              <a:buChar char="q"/>
            </a:pPr>
            <a:r>
              <a:rPr lang="es-CL" sz="20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Sistema de gestión del desempeño</a:t>
            </a:r>
            <a:endParaRPr lang="es-CL" sz="2000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85720" y="1071546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Nuestros avances</a:t>
            </a:r>
            <a:endParaRPr lang="es-CL" sz="3200" b="1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http://www.google.cl/url?source=imglanding&amp;ct=img&amp;q=http://1.bp.blogspot.com/-9Ui5D8vn5Ik/Tf827cKS5-I/AAAAAAAAAMw/yerQrqK1Bg8/s1600/priority.jpg&amp;sa=X&amp;ei=TouET9C6KYWS9gSRvOnPCA&amp;ved=0CAoQ8wc&amp;usg=AFQjCNFibJv3wReGI3JEB5lOnleSKm5g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857364"/>
            <a:ext cx="3252733" cy="3226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www.google.cl/url?source=imglanding&amp;ct=img&amp;q=http://2.bp.blogspot.com/-hlxdQCkRYr8/Tki18YXuzDI/AAAAAAAAA1Y/Sy4Ct36ZWxk/s1600/people2.jpg&amp;sa=X&amp;ei=3YyET_6sD4ii9QSlp9msCA&amp;ved=0CAoQ8wc&amp;usg=AFQjCNGbqp0h9BQj0qVg6e8hecys9pXisg"/>
          <p:cNvPicPr>
            <a:picLocks noChangeAspect="1" noChangeArrowheads="1"/>
          </p:cNvPicPr>
          <p:nvPr/>
        </p:nvPicPr>
        <p:blipFill>
          <a:blip r:embed="rId3" cstate="print"/>
          <a:srcRect l="68382" t="55172" r="8455" b="16379"/>
          <a:stretch>
            <a:fillRect/>
          </a:stretch>
        </p:blipFill>
        <p:spPr bwMode="auto">
          <a:xfrm>
            <a:off x="1785918" y="4429132"/>
            <a:ext cx="1500230" cy="1571636"/>
          </a:xfrm>
          <a:prstGeom prst="rect">
            <a:avLst/>
          </a:prstGeom>
          <a:noFill/>
        </p:spPr>
      </p:pic>
      <p:pic>
        <p:nvPicPr>
          <p:cNvPr id="13" name="Picture 4" descr="http://www.google.cl/url?source=imglanding&amp;ct=img&amp;q=http://2.bp.blogspot.com/-hlxdQCkRYr8/Tki18YXuzDI/AAAAAAAAA1Y/Sy4Ct36ZWxk/s1600/people2.jpg&amp;sa=X&amp;ei=3YyET_6sD4ii9QSlp9msCA&amp;ved=0CAoQ8wc&amp;usg=AFQjCNGbqp0h9BQj0qVg6e8hecys9pXisg"/>
          <p:cNvPicPr>
            <a:picLocks noChangeAspect="1" noChangeArrowheads="1"/>
          </p:cNvPicPr>
          <p:nvPr/>
        </p:nvPicPr>
        <p:blipFill>
          <a:blip r:embed="rId3" cstate="print"/>
          <a:srcRect l="40441" t="55172" r="38603" b="15086"/>
          <a:stretch>
            <a:fillRect/>
          </a:stretch>
        </p:blipFill>
        <p:spPr bwMode="auto">
          <a:xfrm>
            <a:off x="1928794" y="2786058"/>
            <a:ext cx="1357322" cy="1643074"/>
          </a:xfrm>
          <a:prstGeom prst="rect">
            <a:avLst/>
          </a:prstGeom>
          <a:noFill/>
        </p:spPr>
      </p:pic>
      <p:pic>
        <p:nvPicPr>
          <p:cNvPr id="14338" name="Picture 2" descr="http://www.google.cl/url?source=imglanding&amp;ct=img&amp;q=http://2.bp.blogspot.com/-hlxdQCkRYr8/Tki18YXuzDI/AAAAAAAAA1Y/Sy4Ct36ZWxk/s1600/people2.jpg&amp;sa=X&amp;ei=3YyET_6sD4ii9QSlp9msCA&amp;ved=0CAoQ8wc&amp;usg=AFQjCNGbqp0h9BQj0qVg6e8hecys9pXisg"/>
          <p:cNvPicPr>
            <a:picLocks noChangeAspect="1" noChangeArrowheads="1"/>
          </p:cNvPicPr>
          <p:nvPr/>
        </p:nvPicPr>
        <p:blipFill>
          <a:blip r:embed="rId3" cstate="print"/>
          <a:srcRect l="7721" t="7759" r="65809" b="62500"/>
          <a:stretch>
            <a:fillRect/>
          </a:stretch>
        </p:blipFill>
        <p:spPr bwMode="auto">
          <a:xfrm>
            <a:off x="500034" y="1142984"/>
            <a:ext cx="1714512" cy="1643074"/>
          </a:xfrm>
          <a:prstGeom prst="rect">
            <a:avLst/>
          </a:prstGeom>
          <a:noFill/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557242" y="285728"/>
            <a:ext cx="8586790" cy="571504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s-CL" sz="28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Beneficios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286160" y="1928802"/>
            <a:ext cx="41492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Las personas son el principal activo de las organizaciones, por encima de los activos financieros, locales e instalaciones.</a:t>
            </a:r>
          </a:p>
          <a:p>
            <a:pPr>
              <a:buFont typeface="Wingdings" pitchFamily="2" charset="2"/>
              <a:buChar char="ü"/>
            </a:pPr>
            <a:endParaRPr lang="es-CL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s-CL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Son las mentes creativas de las organizaciones: diseñan el producto, estudian y aplican la logística, planifican y controlan la producción, la calidad, y establecen los objetivos y estrategias.</a:t>
            </a:r>
          </a:p>
          <a:p>
            <a:pPr>
              <a:buFont typeface="Wingdings" pitchFamily="2" charset="2"/>
              <a:buChar char="ü"/>
            </a:pPr>
            <a:endParaRPr lang="es-CL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s-CL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Sin gente eficiente es imposible que una organización logre sus objetivos.</a:t>
            </a:r>
            <a:endParaRPr lang="es-CL" sz="16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340" name="Picture 4" descr="http://www.google.cl/url?source=imglanding&amp;ct=img&amp;q=http://2.bp.blogspot.com/-hlxdQCkRYr8/Tki18YXuzDI/AAAAAAAAA1Y/Sy4Ct36ZWxk/s1600/people2.jpg&amp;sa=X&amp;ei=3YyET_6sD4ii9QSlp9msCA&amp;ved=0CAoQ8wc&amp;usg=AFQjCNGbqp0h9BQj0qVg6e8hecys9pXisg"/>
          <p:cNvPicPr>
            <a:picLocks noChangeAspect="1" noChangeArrowheads="1"/>
          </p:cNvPicPr>
          <p:nvPr/>
        </p:nvPicPr>
        <p:blipFill>
          <a:blip r:embed="rId3" cstate="print"/>
          <a:srcRect l="9559" t="53879" r="67279" b="13793"/>
          <a:stretch>
            <a:fillRect/>
          </a:stretch>
        </p:blipFill>
        <p:spPr bwMode="auto">
          <a:xfrm>
            <a:off x="1857356" y="1071546"/>
            <a:ext cx="1500198" cy="1785950"/>
          </a:xfrm>
          <a:prstGeom prst="rect">
            <a:avLst/>
          </a:prstGeom>
          <a:noFill/>
        </p:spPr>
      </p:pic>
      <p:sp>
        <p:nvSpPr>
          <p:cNvPr id="7" name="Freeform 14"/>
          <p:cNvSpPr>
            <a:spLocks/>
          </p:cNvSpPr>
          <p:nvPr/>
        </p:nvSpPr>
        <p:spPr bwMode="auto">
          <a:xfrm>
            <a:off x="4214810" y="2000240"/>
            <a:ext cx="143925" cy="268561"/>
          </a:xfrm>
          <a:custGeom>
            <a:avLst/>
            <a:gdLst>
              <a:gd name="T0" fmla="*/ 24 w 207"/>
              <a:gd name="T1" fmla="*/ 118 h 251"/>
              <a:gd name="T2" fmla="*/ 0 w 207"/>
              <a:gd name="T3" fmla="*/ 186 h 251"/>
              <a:gd name="T4" fmla="*/ 81 w 207"/>
              <a:gd name="T5" fmla="*/ 251 h 251"/>
              <a:gd name="T6" fmla="*/ 207 w 207"/>
              <a:gd name="T7" fmla="*/ 30 h 251"/>
              <a:gd name="T8" fmla="*/ 207 w 207"/>
              <a:gd name="T9" fmla="*/ 0 h 251"/>
              <a:gd name="T10" fmla="*/ 65 w 207"/>
              <a:gd name="T11" fmla="*/ 188 h 251"/>
              <a:gd name="T12" fmla="*/ 24 w 207"/>
              <a:gd name="T13" fmla="*/ 118 h 2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7"/>
              <a:gd name="T22" fmla="*/ 0 h 251"/>
              <a:gd name="T23" fmla="*/ 207 w 207"/>
              <a:gd name="T24" fmla="*/ 251 h 2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7" h="251">
                <a:moveTo>
                  <a:pt x="24" y="118"/>
                </a:moveTo>
                <a:lnTo>
                  <a:pt x="0" y="186"/>
                </a:lnTo>
                <a:lnTo>
                  <a:pt x="81" y="251"/>
                </a:lnTo>
                <a:lnTo>
                  <a:pt x="207" y="30"/>
                </a:lnTo>
                <a:lnTo>
                  <a:pt x="207" y="0"/>
                </a:lnTo>
                <a:lnTo>
                  <a:pt x="65" y="188"/>
                </a:lnTo>
                <a:lnTo>
                  <a:pt x="24" y="118"/>
                </a:lnTo>
                <a:close/>
              </a:path>
            </a:pathLst>
          </a:custGeom>
          <a:solidFill>
            <a:srgbClr val="9EA2F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 sz="160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Freeform 14"/>
          <p:cNvSpPr>
            <a:spLocks/>
          </p:cNvSpPr>
          <p:nvPr/>
        </p:nvSpPr>
        <p:spPr bwMode="auto">
          <a:xfrm>
            <a:off x="4213761" y="2928934"/>
            <a:ext cx="143925" cy="268561"/>
          </a:xfrm>
          <a:custGeom>
            <a:avLst/>
            <a:gdLst>
              <a:gd name="T0" fmla="*/ 24 w 207"/>
              <a:gd name="T1" fmla="*/ 118 h 251"/>
              <a:gd name="T2" fmla="*/ 0 w 207"/>
              <a:gd name="T3" fmla="*/ 186 h 251"/>
              <a:gd name="T4" fmla="*/ 81 w 207"/>
              <a:gd name="T5" fmla="*/ 251 h 251"/>
              <a:gd name="T6" fmla="*/ 207 w 207"/>
              <a:gd name="T7" fmla="*/ 30 h 251"/>
              <a:gd name="T8" fmla="*/ 207 w 207"/>
              <a:gd name="T9" fmla="*/ 0 h 251"/>
              <a:gd name="T10" fmla="*/ 65 w 207"/>
              <a:gd name="T11" fmla="*/ 188 h 251"/>
              <a:gd name="T12" fmla="*/ 24 w 207"/>
              <a:gd name="T13" fmla="*/ 118 h 2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7"/>
              <a:gd name="T22" fmla="*/ 0 h 251"/>
              <a:gd name="T23" fmla="*/ 207 w 207"/>
              <a:gd name="T24" fmla="*/ 251 h 2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7" h="251">
                <a:moveTo>
                  <a:pt x="24" y="118"/>
                </a:moveTo>
                <a:lnTo>
                  <a:pt x="0" y="186"/>
                </a:lnTo>
                <a:lnTo>
                  <a:pt x="81" y="251"/>
                </a:lnTo>
                <a:lnTo>
                  <a:pt x="207" y="30"/>
                </a:lnTo>
                <a:lnTo>
                  <a:pt x="207" y="0"/>
                </a:lnTo>
                <a:lnTo>
                  <a:pt x="65" y="188"/>
                </a:lnTo>
                <a:lnTo>
                  <a:pt x="24" y="118"/>
                </a:lnTo>
                <a:close/>
              </a:path>
            </a:pathLst>
          </a:custGeom>
          <a:solidFill>
            <a:srgbClr val="9EA2F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 sz="160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auto">
          <a:xfrm>
            <a:off x="4214810" y="4357694"/>
            <a:ext cx="143925" cy="268561"/>
          </a:xfrm>
          <a:custGeom>
            <a:avLst/>
            <a:gdLst>
              <a:gd name="T0" fmla="*/ 24 w 207"/>
              <a:gd name="T1" fmla="*/ 118 h 251"/>
              <a:gd name="T2" fmla="*/ 0 w 207"/>
              <a:gd name="T3" fmla="*/ 186 h 251"/>
              <a:gd name="T4" fmla="*/ 81 w 207"/>
              <a:gd name="T5" fmla="*/ 251 h 251"/>
              <a:gd name="T6" fmla="*/ 207 w 207"/>
              <a:gd name="T7" fmla="*/ 30 h 251"/>
              <a:gd name="T8" fmla="*/ 207 w 207"/>
              <a:gd name="T9" fmla="*/ 0 h 251"/>
              <a:gd name="T10" fmla="*/ 65 w 207"/>
              <a:gd name="T11" fmla="*/ 188 h 251"/>
              <a:gd name="T12" fmla="*/ 24 w 207"/>
              <a:gd name="T13" fmla="*/ 118 h 2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7"/>
              <a:gd name="T22" fmla="*/ 0 h 251"/>
              <a:gd name="T23" fmla="*/ 207 w 207"/>
              <a:gd name="T24" fmla="*/ 251 h 2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7" h="251">
                <a:moveTo>
                  <a:pt x="24" y="118"/>
                </a:moveTo>
                <a:lnTo>
                  <a:pt x="0" y="186"/>
                </a:lnTo>
                <a:lnTo>
                  <a:pt x="81" y="251"/>
                </a:lnTo>
                <a:lnTo>
                  <a:pt x="207" y="30"/>
                </a:lnTo>
                <a:lnTo>
                  <a:pt x="207" y="0"/>
                </a:lnTo>
                <a:lnTo>
                  <a:pt x="65" y="188"/>
                </a:lnTo>
                <a:lnTo>
                  <a:pt x="24" y="118"/>
                </a:lnTo>
                <a:close/>
              </a:path>
            </a:pathLst>
          </a:custGeom>
          <a:solidFill>
            <a:srgbClr val="9EA2F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 sz="160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2" descr="http://www.google.cl/url?source=imglanding&amp;ct=img&amp;q=http://2.bp.blogspot.com/-hlxdQCkRYr8/Tki18YXuzDI/AAAAAAAAA1Y/Sy4Ct36ZWxk/s1600/people2.jpg&amp;sa=X&amp;ei=3YyET_6sD4ii9QSlp9msCA&amp;ved=0CAoQ8wc&amp;usg=AFQjCNGbqp0h9BQj0qVg6e8hecys9pXisg"/>
          <p:cNvPicPr>
            <a:picLocks noChangeAspect="1" noChangeArrowheads="1"/>
          </p:cNvPicPr>
          <p:nvPr/>
        </p:nvPicPr>
        <p:blipFill>
          <a:blip r:embed="rId3" cstate="print"/>
          <a:srcRect l="38971" t="7759" r="40073" b="62499"/>
          <a:stretch>
            <a:fillRect/>
          </a:stretch>
        </p:blipFill>
        <p:spPr bwMode="auto">
          <a:xfrm>
            <a:off x="642910" y="2786058"/>
            <a:ext cx="1357322" cy="1643074"/>
          </a:xfrm>
          <a:prstGeom prst="rect">
            <a:avLst/>
          </a:prstGeom>
          <a:noFill/>
        </p:spPr>
      </p:pic>
      <p:pic>
        <p:nvPicPr>
          <p:cNvPr id="12" name="Picture 2" descr="http://www.google.cl/url?source=imglanding&amp;ct=img&amp;q=http://2.bp.blogspot.com/-hlxdQCkRYr8/Tki18YXuzDI/AAAAAAAAA1Y/Sy4Ct36ZWxk/s1600/people2.jpg&amp;sa=X&amp;ei=3YyET_6sD4ii9QSlp9msCA&amp;ved=0CAoQ8wc&amp;usg=AFQjCNGbqp0h9BQj0qVg6e8hecys9pXisg"/>
          <p:cNvPicPr>
            <a:picLocks noChangeAspect="1" noChangeArrowheads="1"/>
          </p:cNvPicPr>
          <p:nvPr/>
        </p:nvPicPr>
        <p:blipFill>
          <a:blip r:embed="rId3" cstate="print"/>
          <a:srcRect l="69486" t="7759" r="8455" b="62499"/>
          <a:stretch>
            <a:fillRect/>
          </a:stretch>
        </p:blipFill>
        <p:spPr bwMode="auto">
          <a:xfrm>
            <a:off x="642910" y="4429132"/>
            <a:ext cx="1428760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 bwMode="auto">
          <a:xfrm>
            <a:off x="0" y="0"/>
            <a:ext cx="5357818" cy="685800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357290" y="3500438"/>
            <a:ext cx="3929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2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Control y mejora continua</a:t>
            </a:r>
            <a:endParaRPr lang="es-CL" sz="32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10 Imagen" descr="Logo transparencia.jpg"/>
          <p:cNvPicPr>
            <a:picLocks noChangeAspect="1"/>
          </p:cNvPicPr>
          <p:nvPr/>
        </p:nvPicPr>
        <p:blipFill>
          <a:blip r:embed="rId3" cstate="print"/>
          <a:srcRect l="3203" t="3030" r="7103"/>
          <a:stretch>
            <a:fillRect/>
          </a:stretch>
        </p:blipFill>
        <p:spPr>
          <a:xfrm>
            <a:off x="7215206" y="6000768"/>
            <a:ext cx="1748822" cy="640911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4465" y="2143116"/>
            <a:ext cx="3679535" cy="298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14290"/>
            <a:ext cx="7772400" cy="803176"/>
          </a:xfrm>
        </p:spPr>
        <p:txBody>
          <a:bodyPr/>
          <a:lstStyle/>
          <a:p>
            <a:pPr algn="l"/>
            <a:r>
              <a:rPr lang="es-CL" sz="2800" b="1" dirty="0" smtClean="0">
                <a:solidFill>
                  <a:srgbClr val="120072"/>
                </a:solidFill>
                <a:latin typeface="Segoe UI" pitchFamily="34" charset="0"/>
                <a:cs typeface="Segoe UI" pitchFamily="34" charset="0"/>
              </a:rPr>
              <a:t>Herramientas Institucionales</a:t>
            </a:r>
            <a:endParaRPr lang="es-CL" sz="2800" b="1" dirty="0">
              <a:solidFill>
                <a:srgbClr val="120072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683568" y="16288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857356" y="5715016"/>
            <a:ext cx="5328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latin typeface="Segoe UI" pitchFamily="34" charset="0"/>
                <a:cs typeface="Segoe UI" pitchFamily="34" charset="0"/>
              </a:rPr>
              <a:t>MEDICIÓN, ANÁLISIS Y MEJORA</a:t>
            </a:r>
            <a:endParaRPr lang="es-CL" sz="1600" b="1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Título"/>
          <p:cNvSpPr>
            <a:spLocks noGrp="1"/>
          </p:cNvSpPr>
          <p:nvPr>
            <p:ph type="title"/>
          </p:nvPr>
        </p:nvSpPr>
        <p:spPr>
          <a:xfrm>
            <a:off x="539552" y="214290"/>
            <a:ext cx="6675654" cy="1143000"/>
          </a:xfrm>
        </p:spPr>
        <p:txBody>
          <a:bodyPr/>
          <a:lstStyle/>
          <a:p>
            <a:pPr algn="l"/>
            <a:r>
              <a:rPr lang="es-CL" sz="2400" b="1" dirty="0" smtClean="0">
                <a:solidFill>
                  <a:srgbClr val="12007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Nuestros clientes: Conocimiento de la Ley y del Consejo</a:t>
            </a:r>
            <a:endParaRPr lang="es-CL" sz="2000" i="1" dirty="0">
              <a:solidFill>
                <a:srgbClr val="12007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14" name="Table 8"/>
          <p:cNvGraphicFramePr>
            <a:graphicFrameLocks noGrp="1"/>
          </p:cNvGraphicFramePr>
          <p:nvPr/>
        </p:nvGraphicFramePr>
        <p:xfrm>
          <a:off x="507632" y="5544840"/>
          <a:ext cx="3816424" cy="741680"/>
        </p:xfrm>
        <a:graphic>
          <a:graphicData uri="http://schemas.openxmlformats.org/drawingml/2006/table">
            <a:tbl>
              <a:tblPr firstRow="1" bandRow="1"/>
              <a:tblGrid>
                <a:gridCol w="1908212"/>
                <a:gridCol w="1908212"/>
              </a:tblGrid>
              <a:tr h="370840"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19,6%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24%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Chart 1"/>
          <p:cNvGraphicFramePr>
            <a:graphicFrameLocks/>
          </p:cNvGraphicFramePr>
          <p:nvPr/>
        </p:nvGraphicFramePr>
        <p:xfrm>
          <a:off x="507632" y="1357298"/>
          <a:ext cx="3816424" cy="4115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3"/>
          <p:cNvGraphicFramePr/>
          <p:nvPr/>
        </p:nvGraphicFramePr>
        <p:xfrm>
          <a:off x="4828112" y="1368376"/>
          <a:ext cx="374441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Table 9"/>
          <p:cNvGraphicFramePr>
            <a:graphicFrameLocks noGrp="1"/>
          </p:cNvGraphicFramePr>
          <p:nvPr/>
        </p:nvGraphicFramePr>
        <p:xfrm>
          <a:off x="4828112" y="5544840"/>
          <a:ext cx="3744416" cy="731520"/>
        </p:xfrm>
        <a:graphic>
          <a:graphicData uri="http://schemas.openxmlformats.org/drawingml/2006/table">
            <a:tbl>
              <a:tblPr firstRow="1" bandRow="1"/>
              <a:tblGrid>
                <a:gridCol w="1872208"/>
                <a:gridCol w="1872208"/>
              </a:tblGrid>
              <a:tr h="282312"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2009</a:t>
                      </a:r>
                      <a:endParaRPr lang="en-US" sz="1800" kern="1200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2010</a:t>
                      </a:r>
                      <a:endParaRPr lang="en-US" sz="1800" kern="1200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288988"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18,7%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20%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8 Elipse"/>
          <p:cNvSpPr/>
          <p:nvPr/>
        </p:nvSpPr>
        <p:spPr>
          <a:xfrm>
            <a:off x="4972128" y="3744640"/>
            <a:ext cx="1152128" cy="1152128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-16"/>
            <a:ext cx="7772400" cy="1143000"/>
          </a:xfrm>
        </p:spPr>
        <p:txBody>
          <a:bodyPr/>
          <a:lstStyle/>
          <a:p>
            <a:pPr algn="l"/>
            <a:r>
              <a:rPr lang="es-CL" sz="2800" b="1" dirty="0" smtClean="0">
                <a:solidFill>
                  <a:srgbClr val="120072"/>
                </a:solidFill>
                <a:latin typeface="Segoe UI" pitchFamily="34" charset="0"/>
                <a:cs typeface="Segoe UI" pitchFamily="34" charset="0"/>
              </a:rPr>
              <a:t>Estrategia: Informe de Cumplimiento</a:t>
            </a:r>
            <a:endParaRPr lang="es-CL" sz="2800" b="1" dirty="0">
              <a:solidFill>
                <a:srgbClr val="120072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000108"/>
            <a:ext cx="768508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Conector recto"/>
          <p:cNvCxnSpPr/>
          <p:nvPr/>
        </p:nvCxnSpPr>
        <p:spPr bwMode="auto">
          <a:xfrm>
            <a:off x="500034" y="3500438"/>
            <a:ext cx="8143932" cy="1588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642910" y="3617810"/>
            <a:ext cx="8136904" cy="2883024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CL" sz="2000" u="sng" dirty="0" smtClean="0">
                <a:solidFill>
                  <a:srgbClr val="120072"/>
                </a:solidFill>
                <a:latin typeface="Segoe UI" pitchFamily="34" charset="0"/>
                <a:cs typeface="Segoe UI" pitchFamily="34" charset="0"/>
              </a:rPr>
              <a:t>Datos Recogidos:</a:t>
            </a:r>
            <a:endParaRPr lang="es-CL" sz="1600" b="1" i="1" dirty="0" smtClean="0">
              <a:solidFill>
                <a:srgbClr val="120072"/>
              </a:solidFill>
              <a:latin typeface="Segoe UI" pitchFamily="34" charset="0"/>
              <a:cs typeface="Segoe U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s-CL" sz="1600" b="1" i="1" dirty="0" smtClean="0">
                <a:solidFill>
                  <a:srgbClr val="120072"/>
                </a:solidFill>
                <a:latin typeface="Segoe UI" pitchFamily="34" charset="0"/>
                <a:cs typeface="Segoe UI" pitchFamily="34" charset="0"/>
              </a:rPr>
              <a:t>Nivel de cumplimiento </a:t>
            </a:r>
            <a:r>
              <a:rPr lang="es-CL" sz="1600" i="1" dirty="0" smtClean="0">
                <a:solidFill>
                  <a:srgbClr val="120072"/>
                </a:solidFill>
                <a:latin typeface="Segoe UI" pitchFamily="34" charset="0"/>
                <a:cs typeface="Segoe UI" pitchFamily="34" charset="0"/>
              </a:rPr>
              <a:t>de los </a:t>
            </a:r>
            <a:r>
              <a:rPr lang="es-CL" sz="1600" b="1" i="1" dirty="0" smtClean="0">
                <a:solidFill>
                  <a:srgbClr val="120072"/>
                </a:solidFill>
                <a:latin typeface="Segoe UI" pitchFamily="34" charset="0"/>
                <a:cs typeface="Segoe UI" pitchFamily="34" charset="0"/>
              </a:rPr>
              <a:t>objetivos estratégicos </a:t>
            </a:r>
            <a:r>
              <a:rPr lang="es-CL" sz="1600" i="1" dirty="0" smtClean="0">
                <a:solidFill>
                  <a:srgbClr val="120072"/>
                </a:solidFill>
                <a:latin typeface="Segoe UI" pitchFamily="34" charset="0"/>
                <a:cs typeface="Segoe UI" pitchFamily="34" charset="0"/>
              </a:rPr>
              <a:t>a intervalos planificados.</a:t>
            </a:r>
          </a:p>
          <a:p>
            <a:pPr lvl="1">
              <a:buFont typeface="Wingdings" pitchFamily="2" charset="2"/>
              <a:buChar char="§"/>
            </a:pPr>
            <a:r>
              <a:rPr lang="es-CL" sz="1600" b="1" i="1" dirty="0" smtClean="0">
                <a:solidFill>
                  <a:srgbClr val="120072"/>
                </a:solidFill>
                <a:latin typeface="Segoe UI" pitchFamily="34" charset="0"/>
                <a:cs typeface="Segoe UI" pitchFamily="34" charset="0"/>
              </a:rPr>
              <a:t>Estado de avance y brechas </a:t>
            </a:r>
            <a:r>
              <a:rPr lang="es-CL" sz="1600" i="1" dirty="0" smtClean="0">
                <a:solidFill>
                  <a:srgbClr val="120072"/>
                </a:solidFill>
                <a:latin typeface="Segoe UI" pitchFamily="34" charset="0"/>
                <a:cs typeface="Segoe UI" pitchFamily="34" charset="0"/>
              </a:rPr>
              <a:t>para cada </a:t>
            </a:r>
            <a:r>
              <a:rPr lang="es-CL" sz="1600" b="1" i="1" dirty="0" smtClean="0">
                <a:solidFill>
                  <a:srgbClr val="120072"/>
                </a:solidFill>
                <a:latin typeface="Segoe UI" pitchFamily="34" charset="0"/>
                <a:cs typeface="Segoe UI" pitchFamily="34" charset="0"/>
              </a:rPr>
              <a:t>iniciativa</a:t>
            </a:r>
            <a:r>
              <a:rPr lang="es-CL" sz="1600" i="1" dirty="0" smtClean="0">
                <a:solidFill>
                  <a:srgbClr val="120072"/>
                </a:solidFill>
                <a:latin typeface="Segoe UI" pitchFamily="34" charset="0"/>
                <a:cs typeface="Segoe UI" pitchFamily="34" charset="0"/>
              </a:rPr>
              <a:t> relacionada a los objetivos estratégicos del cuadro de mando institucional.</a:t>
            </a:r>
          </a:p>
          <a:p>
            <a:pPr lvl="1">
              <a:buNone/>
            </a:pPr>
            <a:endParaRPr lang="es-CL" sz="1600" dirty="0" smtClean="0">
              <a:solidFill>
                <a:srgbClr val="120072"/>
              </a:solidFill>
              <a:latin typeface="Segoe UI" pitchFamily="34" charset="0"/>
              <a:cs typeface="Segoe U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CL" sz="2000" u="sng" dirty="0" smtClean="0">
                <a:solidFill>
                  <a:srgbClr val="120072"/>
                </a:solidFill>
                <a:latin typeface="Segoe UI" pitchFamily="34" charset="0"/>
                <a:cs typeface="Segoe UI" pitchFamily="34" charset="0"/>
              </a:rPr>
              <a:t>Resultados:</a:t>
            </a:r>
          </a:p>
          <a:p>
            <a:pPr lvl="1">
              <a:buFont typeface="Wingdings" pitchFamily="2" charset="2"/>
              <a:buChar char="§"/>
            </a:pPr>
            <a:r>
              <a:rPr lang="es-CL" sz="1600" b="1" i="1" dirty="0" smtClean="0">
                <a:solidFill>
                  <a:srgbClr val="120072"/>
                </a:solidFill>
                <a:latin typeface="Segoe UI" pitchFamily="34" charset="0"/>
                <a:cs typeface="Segoe UI" pitchFamily="34" charset="0"/>
              </a:rPr>
              <a:t>Alertas </a:t>
            </a:r>
            <a:r>
              <a:rPr lang="es-CL" sz="1600" i="1" dirty="0" smtClean="0">
                <a:solidFill>
                  <a:srgbClr val="120072"/>
                </a:solidFill>
                <a:latin typeface="Segoe UI" pitchFamily="34" charset="0"/>
                <a:cs typeface="Segoe UI" pitchFamily="34" charset="0"/>
              </a:rPr>
              <a:t>sobre niveles de cumplimiento de los objetivos estratégicos y estrategia institucional.</a:t>
            </a:r>
          </a:p>
          <a:p>
            <a:pPr lvl="1">
              <a:buFont typeface="Wingdings" pitchFamily="2" charset="2"/>
              <a:buChar char="§"/>
            </a:pPr>
            <a:r>
              <a:rPr lang="es-CL" sz="1600" i="1" dirty="0" smtClean="0">
                <a:solidFill>
                  <a:srgbClr val="120072"/>
                </a:solidFill>
                <a:latin typeface="Segoe UI" pitchFamily="34" charset="0"/>
                <a:cs typeface="Segoe UI" pitchFamily="34" charset="0"/>
              </a:rPr>
              <a:t>Generación de </a:t>
            </a:r>
            <a:r>
              <a:rPr lang="es-CL" sz="1600" b="1" i="1" dirty="0" smtClean="0">
                <a:solidFill>
                  <a:srgbClr val="120072"/>
                </a:solidFill>
                <a:latin typeface="Segoe UI" pitchFamily="34" charset="0"/>
                <a:cs typeface="Segoe UI" pitchFamily="34" charset="0"/>
              </a:rPr>
              <a:t>planes de acción </a:t>
            </a:r>
            <a:r>
              <a:rPr lang="es-CL" sz="1600" i="1" dirty="0" smtClean="0">
                <a:solidFill>
                  <a:srgbClr val="120072"/>
                </a:solidFill>
                <a:latin typeface="Segoe UI" pitchFamily="34" charset="0"/>
                <a:cs typeface="Segoe UI" pitchFamily="34" charset="0"/>
              </a:rPr>
              <a:t>para mitigación de riesgos.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auto">
          <a:xfrm>
            <a:off x="0" y="0"/>
            <a:ext cx="5643570" cy="685800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786446" y="2928934"/>
            <a:ext cx="3214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¿Qué es la </a:t>
            </a:r>
            <a:r>
              <a:rPr lang="es-CL" sz="28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Modernización </a:t>
            </a:r>
            <a:r>
              <a:rPr lang="es-CL" sz="28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del Estado?</a:t>
            </a:r>
            <a:endParaRPr lang="es-CL" sz="28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 rot="5400000">
            <a:off x="1214414" y="3376762"/>
            <a:ext cx="321471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E789DA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Transparencia</a:t>
            </a:r>
            <a:endParaRPr lang="es-CL" b="1" dirty="0">
              <a:solidFill>
                <a:srgbClr val="E789DA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928926" y="2857496"/>
            <a:ext cx="3214710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rgbClr val="FFFF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Probidad</a:t>
            </a:r>
            <a:endParaRPr lang="es-CL" sz="2800" b="1" dirty="0">
              <a:solidFill>
                <a:srgbClr val="FFFF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857488" y="2428868"/>
            <a:ext cx="321471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FFC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Ética pública</a:t>
            </a:r>
            <a:endParaRPr lang="es-CL" b="1" dirty="0">
              <a:solidFill>
                <a:srgbClr val="FFC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57224" y="2357430"/>
            <a:ext cx="321471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Tecnologías</a:t>
            </a:r>
            <a:endParaRPr lang="es-CL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42910" y="1571612"/>
            <a:ext cx="3214710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rgbClr val="92D05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Participación Ciudadana</a:t>
            </a:r>
            <a:endParaRPr lang="es-CL" sz="2800" b="1" dirty="0">
              <a:solidFill>
                <a:srgbClr val="92D05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 rot="16200000">
            <a:off x="691758" y="3977914"/>
            <a:ext cx="3214710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Eficiencia en los recursos</a:t>
            </a:r>
            <a:endParaRPr lang="es-CL" b="1" dirty="0">
              <a:solidFill>
                <a:schemeClr val="accent2">
                  <a:lumMod val="20000"/>
                  <a:lumOff val="8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214546" y="4000504"/>
            <a:ext cx="3214710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Orientación a resultados</a:t>
            </a:r>
            <a:endParaRPr lang="es-CL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857488" y="3214686"/>
            <a:ext cx="321471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Democracia</a:t>
            </a:r>
            <a:endParaRPr lang="es-CL" sz="3200" b="1" dirty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857488" y="3643314"/>
            <a:ext cx="321471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FFC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Gerenciamiento</a:t>
            </a:r>
            <a:endParaRPr lang="es-CL" b="1" dirty="0">
              <a:solidFill>
                <a:srgbClr val="FFC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 rot="16200000">
            <a:off x="-191756" y="3835040"/>
            <a:ext cx="3500464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FFFF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Desempeño de los Funcionarios Públicos</a:t>
            </a:r>
            <a:endParaRPr lang="es-CL" b="1" dirty="0">
              <a:solidFill>
                <a:srgbClr val="FFFF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14282" y="2691466"/>
            <a:ext cx="3214710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rgbClr val="FFC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Calidad</a:t>
            </a:r>
            <a:endParaRPr lang="es-CL" sz="2800" b="1" dirty="0">
              <a:solidFill>
                <a:srgbClr val="FFC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1" name="20 Imagen" descr="Logo transparencia.jpg"/>
          <p:cNvPicPr>
            <a:picLocks noChangeAspect="1"/>
          </p:cNvPicPr>
          <p:nvPr/>
        </p:nvPicPr>
        <p:blipFill>
          <a:blip r:embed="rId3" cstate="print"/>
          <a:srcRect l="3203" t="3030" r="7103"/>
          <a:stretch>
            <a:fillRect/>
          </a:stretch>
        </p:blipFill>
        <p:spPr>
          <a:xfrm>
            <a:off x="7215206" y="6000768"/>
            <a:ext cx="1748822" cy="640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48189">
            <a:off x="4598999" y="858024"/>
            <a:ext cx="3406948" cy="2269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65816">
            <a:off x="4623500" y="2778430"/>
            <a:ext cx="3528392" cy="2184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2 Rectángulo"/>
          <p:cNvSpPr/>
          <p:nvPr/>
        </p:nvSpPr>
        <p:spPr bwMode="auto">
          <a:xfrm>
            <a:off x="642910" y="1142984"/>
            <a:ext cx="4071966" cy="52149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98038">
            <a:off x="4716016" y="4442638"/>
            <a:ext cx="3346177" cy="1976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5" name="4 Conector recto"/>
          <p:cNvCxnSpPr/>
          <p:nvPr/>
        </p:nvCxnSpPr>
        <p:spPr bwMode="auto">
          <a:xfrm rot="5400000">
            <a:off x="1892281" y="3750471"/>
            <a:ext cx="5643602" cy="1588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285720" y="1074966"/>
            <a:ext cx="4430296" cy="5234354"/>
          </a:xfrm>
          <a:solidFill>
            <a:schemeClr val="bg1"/>
          </a:solidFill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CL" sz="2000" u="sng" dirty="0" smtClean="0">
                <a:solidFill>
                  <a:srgbClr val="120072"/>
                </a:solidFill>
                <a:latin typeface="Segoe UI" pitchFamily="34" charset="0"/>
                <a:cs typeface="Segoe UI" pitchFamily="34" charset="0"/>
              </a:rPr>
              <a:t>Datos Recogidos:</a:t>
            </a:r>
            <a:endParaRPr lang="es-CL" sz="1600" b="1" i="1" dirty="0" smtClean="0">
              <a:solidFill>
                <a:srgbClr val="120072"/>
              </a:solidFill>
              <a:latin typeface="Segoe UI" pitchFamily="34" charset="0"/>
              <a:cs typeface="Segoe U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s-CL" sz="1600" b="1" i="1" dirty="0" smtClean="0">
                <a:solidFill>
                  <a:srgbClr val="120072"/>
                </a:solidFill>
                <a:latin typeface="Segoe UI" pitchFamily="34" charset="0"/>
                <a:cs typeface="Segoe UI" pitchFamily="34" charset="0"/>
              </a:rPr>
              <a:t>Nivel de productividad </a:t>
            </a:r>
            <a:r>
              <a:rPr lang="es-CL" sz="1600" i="1" dirty="0" smtClean="0">
                <a:solidFill>
                  <a:srgbClr val="120072"/>
                </a:solidFill>
                <a:latin typeface="Segoe UI" pitchFamily="34" charset="0"/>
                <a:cs typeface="Segoe UI" pitchFamily="34" charset="0"/>
              </a:rPr>
              <a:t>mensualizada para cada línea de negocio y de soporte.</a:t>
            </a:r>
          </a:p>
          <a:p>
            <a:pPr lvl="1">
              <a:buFont typeface="Wingdings" pitchFamily="2" charset="2"/>
              <a:buChar char="§"/>
            </a:pPr>
            <a:r>
              <a:rPr lang="es-CL" sz="1600" i="1" dirty="0" smtClean="0">
                <a:solidFill>
                  <a:srgbClr val="120072"/>
                </a:solidFill>
                <a:latin typeface="Segoe UI" pitchFamily="34" charset="0"/>
                <a:cs typeface="Segoe UI" pitchFamily="34" charset="0"/>
              </a:rPr>
              <a:t>Principales eventos institucionales.</a:t>
            </a:r>
          </a:p>
          <a:p>
            <a:pPr lvl="1">
              <a:buNone/>
            </a:pPr>
            <a:endParaRPr lang="es-CL" sz="1600" dirty="0" smtClean="0">
              <a:solidFill>
                <a:srgbClr val="120072"/>
              </a:solidFill>
              <a:latin typeface="Segoe UI" pitchFamily="34" charset="0"/>
              <a:cs typeface="Segoe U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CL" sz="2000" u="sng" dirty="0" smtClean="0">
                <a:solidFill>
                  <a:srgbClr val="120072"/>
                </a:solidFill>
                <a:latin typeface="Segoe UI" pitchFamily="34" charset="0"/>
                <a:cs typeface="Segoe UI" pitchFamily="34" charset="0"/>
              </a:rPr>
              <a:t>Resultados:</a:t>
            </a:r>
          </a:p>
          <a:p>
            <a:pPr lvl="1">
              <a:buFont typeface="Wingdings" pitchFamily="2" charset="2"/>
              <a:buChar char="§"/>
            </a:pPr>
            <a:r>
              <a:rPr lang="es-CL" sz="1600" b="1" i="1" dirty="0" smtClean="0">
                <a:solidFill>
                  <a:srgbClr val="120072"/>
                </a:solidFill>
                <a:latin typeface="Segoe UI" pitchFamily="34" charset="0"/>
                <a:cs typeface="Segoe UI" pitchFamily="34" charset="0"/>
              </a:rPr>
              <a:t>Retroalimentación </a:t>
            </a:r>
            <a:r>
              <a:rPr lang="es-CL" sz="1600" i="1" dirty="0" smtClean="0">
                <a:solidFill>
                  <a:srgbClr val="120072"/>
                </a:solidFill>
                <a:latin typeface="Segoe UI" pitchFamily="34" charset="0"/>
                <a:cs typeface="Segoe UI" pitchFamily="34" charset="0"/>
              </a:rPr>
              <a:t>del ejercicio mensual al</a:t>
            </a:r>
            <a:r>
              <a:rPr lang="es-CL" sz="1600" b="1" i="1" dirty="0" smtClean="0">
                <a:solidFill>
                  <a:srgbClr val="120072"/>
                </a:solidFill>
                <a:latin typeface="Segoe UI" pitchFamily="34" charset="0"/>
                <a:cs typeface="Segoe UI" pitchFamily="34" charset="0"/>
              </a:rPr>
              <a:t> Consejo Directivo.</a:t>
            </a:r>
          </a:p>
          <a:p>
            <a:pPr lvl="1">
              <a:buFont typeface="Wingdings" pitchFamily="2" charset="2"/>
              <a:buChar char="§"/>
            </a:pPr>
            <a:r>
              <a:rPr lang="es-CL" sz="1600" i="1" dirty="0" smtClean="0">
                <a:solidFill>
                  <a:srgbClr val="120072"/>
                </a:solidFill>
                <a:latin typeface="Segoe UI" pitchFamily="34" charset="0"/>
                <a:cs typeface="Segoe UI" pitchFamily="34" charset="0"/>
              </a:rPr>
              <a:t>Definición de </a:t>
            </a:r>
            <a:r>
              <a:rPr lang="es-CL" sz="1600" b="1" i="1" dirty="0" smtClean="0">
                <a:solidFill>
                  <a:srgbClr val="120072"/>
                </a:solidFill>
                <a:latin typeface="Segoe UI" pitchFamily="34" charset="0"/>
                <a:cs typeface="Segoe UI" pitchFamily="34" charset="0"/>
              </a:rPr>
              <a:t>planes de mejora </a:t>
            </a:r>
            <a:r>
              <a:rPr lang="es-CL" sz="1600" i="1" dirty="0" smtClean="0">
                <a:solidFill>
                  <a:srgbClr val="120072"/>
                </a:solidFill>
                <a:latin typeface="Segoe UI" pitchFamily="34" charset="0"/>
                <a:cs typeface="Segoe UI" pitchFamily="34" charset="0"/>
              </a:rPr>
              <a:t>en virtud del análisis del desempeño institucional.</a:t>
            </a:r>
          </a:p>
          <a:p>
            <a:pPr lvl="1">
              <a:buFont typeface="Wingdings" pitchFamily="2" charset="2"/>
              <a:buChar char="§"/>
            </a:pPr>
            <a:r>
              <a:rPr lang="es-CL" sz="1600" i="1" dirty="0" smtClean="0">
                <a:solidFill>
                  <a:srgbClr val="120072"/>
                </a:solidFill>
                <a:latin typeface="Segoe UI" pitchFamily="34" charset="0"/>
                <a:cs typeface="Segoe UI" pitchFamily="34" charset="0"/>
              </a:rPr>
              <a:t>Análisis de </a:t>
            </a:r>
            <a:r>
              <a:rPr lang="es-CL" sz="1600" b="1" i="1" dirty="0" smtClean="0">
                <a:solidFill>
                  <a:srgbClr val="120072"/>
                </a:solidFill>
                <a:latin typeface="Segoe UI" pitchFamily="34" charset="0"/>
                <a:cs typeface="Segoe UI" pitchFamily="34" charset="0"/>
              </a:rPr>
              <a:t>tendencias</a:t>
            </a:r>
            <a:r>
              <a:rPr lang="es-CL" sz="1600" i="1" dirty="0" smtClean="0">
                <a:solidFill>
                  <a:srgbClr val="120072"/>
                </a:solidFill>
                <a:latin typeface="Segoe UI" pitchFamily="34" charset="0"/>
                <a:cs typeface="Segoe UI" pitchFamily="34" charset="0"/>
              </a:rPr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s-CL" sz="1600" i="1" dirty="0" smtClean="0">
                <a:solidFill>
                  <a:srgbClr val="120072"/>
                </a:solidFill>
                <a:latin typeface="Segoe UI" pitchFamily="34" charset="0"/>
                <a:cs typeface="Segoe UI" pitchFamily="34" charset="0"/>
              </a:rPr>
              <a:t>Discusión sobre necesidad de </a:t>
            </a:r>
            <a:r>
              <a:rPr lang="es-CL" sz="1600" b="1" i="1" dirty="0" smtClean="0">
                <a:solidFill>
                  <a:srgbClr val="120072"/>
                </a:solidFill>
                <a:latin typeface="Segoe UI" pitchFamily="34" charset="0"/>
                <a:cs typeface="Segoe UI" pitchFamily="34" charset="0"/>
              </a:rPr>
              <a:t>nuevos recursos.</a:t>
            </a:r>
          </a:p>
        </p:txBody>
      </p:sp>
      <p:sp>
        <p:nvSpPr>
          <p:cNvPr id="7" name="6 Rectángulo redondeado"/>
          <p:cNvSpPr/>
          <p:nvPr/>
        </p:nvSpPr>
        <p:spPr bwMode="auto">
          <a:xfrm>
            <a:off x="1835696" y="5877272"/>
            <a:ext cx="2714644" cy="5715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Ver Informe de Gestión Mensual</a:t>
            </a:r>
          </a:p>
        </p:txBody>
      </p:sp>
      <p:sp>
        <p:nvSpPr>
          <p:cNvPr id="9" name="2 Título"/>
          <p:cNvSpPr>
            <a:spLocks noGrp="1"/>
          </p:cNvSpPr>
          <p:nvPr>
            <p:ph type="title"/>
          </p:nvPr>
        </p:nvSpPr>
        <p:spPr>
          <a:xfrm>
            <a:off x="428596" y="-16"/>
            <a:ext cx="7772400" cy="1143000"/>
          </a:xfrm>
        </p:spPr>
        <p:txBody>
          <a:bodyPr/>
          <a:lstStyle/>
          <a:p>
            <a:pPr algn="l"/>
            <a:r>
              <a:rPr lang="es-CL" sz="2800" b="1" dirty="0" smtClean="0">
                <a:solidFill>
                  <a:srgbClr val="120072"/>
                </a:solidFill>
                <a:latin typeface="Segoe UI" pitchFamily="34" charset="0"/>
                <a:cs typeface="Segoe UI" pitchFamily="34" charset="0"/>
              </a:rPr>
              <a:t>Operación del Consejo</a:t>
            </a:r>
            <a:endParaRPr lang="es-CL" sz="2800" b="1" dirty="0">
              <a:solidFill>
                <a:srgbClr val="120072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google.cl/url?source=imglanding&amp;ct=img&amp;q=http://static.diario.latercera.com/201110/1367950.jpg&amp;sa=X&amp;ei=UJSFT8qoJI_Ntgebld3TBw&amp;ved=0CAoQ8wc4ogI&amp;usg=AFQjCNEH3cQbxNvUIk-MkmnRIGv5iCbh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92796" y="-142899"/>
            <a:ext cx="10528144" cy="7000924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01562" y="1412776"/>
            <a:ext cx="7056784" cy="4114800"/>
          </a:xfrm>
        </p:spPr>
        <p:txBody>
          <a:bodyPr/>
          <a:lstStyle/>
          <a:p>
            <a:pPr marL="457200" indent="-457200">
              <a:buFont typeface="Wingdings" pitchFamily="2" charset="2"/>
              <a:buChar char="q"/>
            </a:pPr>
            <a:endParaRPr lang="es-CL" sz="2000" i="1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 marL="457200" indent="-457200">
              <a:buNone/>
            </a:pPr>
            <a:endParaRPr lang="es-CL" sz="2000" i="1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2894726" y="1142984"/>
            <a:ext cx="602710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5600" indent="-355600">
              <a:buFont typeface="Wingdings" pitchFamily="2" charset="2"/>
              <a:buChar char="q"/>
            </a:pPr>
            <a:r>
              <a:rPr lang="es-CL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CL" sz="20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Estrategia: </a:t>
            </a:r>
            <a:r>
              <a:rPr lang="es-CL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Asegurar actividades de evaluación permanente de los resultados, entregando alertas y planes de mitigación.</a:t>
            </a:r>
          </a:p>
          <a:p>
            <a:pPr marL="355600" indent="-355600"/>
            <a:endParaRPr lang="es-CL" sz="2000" dirty="0" smtClean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55600" indent="-355600">
              <a:buFont typeface="Wingdings" pitchFamily="2" charset="2"/>
              <a:buChar char="q"/>
            </a:pPr>
            <a:r>
              <a:rPr lang="es-CL" sz="20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Óptica del cliente:</a:t>
            </a:r>
            <a:r>
              <a:rPr lang="es-CL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identificación de las prioridades y pertinencia de los planes de trabajo.</a:t>
            </a:r>
          </a:p>
          <a:p>
            <a:pPr marL="355600" indent="-355600">
              <a:buFont typeface="Wingdings" pitchFamily="2" charset="2"/>
              <a:buChar char="q"/>
            </a:pPr>
            <a:endParaRPr lang="es-CL" sz="2000" dirty="0" smtClean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55600" indent="-355600">
              <a:buFont typeface="Wingdings" pitchFamily="2" charset="2"/>
              <a:buChar char="q"/>
            </a:pPr>
            <a:r>
              <a:rPr lang="es-CL" sz="20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Desempeño institucional</a:t>
            </a:r>
            <a:r>
              <a:rPr lang="es-CL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: mejoramiento continuo a través del seguimiento de cada eslabón de la cadena de valor.</a:t>
            </a:r>
          </a:p>
          <a:p>
            <a:pPr marL="355600" indent="-355600">
              <a:buFont typeface="Wingdings" pitchFamily="2" charset="2"/>
              <a:buChar char="q"/>
            </a:pPr>
            <a:endParaRPr lang="es-CL" sz="2000" dirty="0" smtClean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55600" indent="-355600">
              <a:buFont typeface="Wingdings" pitchFamily="2" charset="2"/>
              <a:buChar char="q"/>
            </a:pPr>
            <a:r>
              <a:rPr lang="es-CL" sz="2000" b="1" kern="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Personas y Participación</a:t>
            </a:r>
            <a:r>
              <a:rPr lang="es-CL" sz="2000" kern="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: C</a:t>
            </a:r>
            <a:r>
              <a:rPr lang="es-CL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onocer el aporte individual en las metas organizacionales, generando alineamiento con la estrategia institucional.</a:t>
            </a:r>
            <a:endParaRPr kumimoji="0" lang="es-CL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s-CL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s-CL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285728"/>
            <a:ext cx="7943816" cy="571504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s-CL" sz="28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Beneficios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286248" y="4352046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6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Principales conclusiones</a:t>
            </a:r>
            <a:endParaRPr lang="es-CL" sz="36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48" y="3136178"/>
            <a:ext cx="7772400" cy="1804990"/>
          </a:xfrm>
        </p:spPr>
        <p:txBody>
          <a:bodyPr/>
          <a:lstStyle/>
          <a:p>
            <a:pPr>
              <a:buNone/>
            </a:pPr>
            <a:r>
              <a:rPr lang="es-CL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es-CL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Consistencia en la planificación: </a:t>
            </a:r>
            <a:r>
              <a:rPr lang="es-CL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Ayuda a mantener el rumbo y facilita la toma de decisiones durante todo el ejercicio.</a:t>
            </a:r>
            <a:endParaRPr lang="es-CL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3 Imagen" descr="Logo transparencia.jpg"/>
          <p:cNvPicPr>
            <a:picLocks noChangeAspect="1"/>
          </p:cNvPicPr>
          <p:nvPr/>
        </p:nvPicPr>
        <p:blipFill>
          <a:blip r:embed="rId3" cstate="print"/>
          <a:srcRect l="3203" t="3030" r="7103"/>
          <a:stretch>
            <a:fillRect/>
          </a:stretch>
        </p:blipFill>
        <p:spPr>
          <a:xfrm>
            <a:off x="7215206" y="6000768"/>
            <a:ext cx="1748822" cy="640911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28596" y="2660719"/>
            <a:ext cx="928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 smtClean="0">
                <a:solidFill>
                  <a:srgbClr val="00B0F0"/>
                </a:solidFill>
                <a:latin typeface="Aharoni" pitchFamily="2" charset="-79"/>
                <a:ea typeface="Segoe UI" pitchFamily="34" charset="0"/>
                <a:cs typeface="Aharoni" pitchFamily="2" charset="-79"/>
              </a:rPr>
              <a:t>1.</a:t>
            </a:r>
            <a:endParaRPr lang="es-CL" sz="7200" b="1" dirty="0">
              <a:solidFill>
                <a:srgbClr val="00B0F0"/>
              </a:solidFill>
              <a:latin typeface="Aharoni" pitchFamily="2" charset="-79"/>
              <a:ea typeface="Segoe UI" pitchFamily="34" charset="0"/>
              <a:cs typeface="Aharoni" pitchFamily="2" charset="-79"/>
            </a:endParaRPr>
          </a:p>
        </p:txBody>
      </p:sp>
      <p:pic>
        <p:nvPicPr>
          <p:cNvPr id="6" name="Picture 2" descr="http://www.google.cl/url?source=imglanding&amp;ct=img&amp;q=http://www.rutanmedellin.org/PublishingImages/01-metamateriales-ig.jpg&amp;sa=X&amp;ei=IsqFT9bHGoKutwfTr8zLBw&amp;ved=0CAoQ8wc&amp;usg=AFQjCNF6UdySNUYv6DQUA-sFSTUKkxzpa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1734" y="1"/>
            <a:ext cx="4825498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48" y="2928934"/>
            <a:ext cx="7772400" cy="1804990"/>
          </a:xfrm>
        </p:spPr>
        <p:txBody>
          <a:bodyPr/>
          <a:lstStyle/>
          <a:p>
            <a:pPr>
              <a:buNone/>
            </a:pPr>
            <a:r>
              <a:rPr lang="es-CL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es-CL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Instalación de procesos permanentes de medición y control: </a:t>
            </a:r>
          </a:p>
          <a:p>
            <a:pPr>
              <a:buNone/>
            </a:pPr>
            <a:r>
              <a:rPr lang="es-CL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es-CL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Aprender de los datos y permitir la proyección de acciones con mayores grados de asertividad.</a:t>
            </a:r>
            <a:endParaRPr lang="es-CL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3 Imagen" descr="Logo transparencia.jpg"/>
          <p:cNvPicPr>
            <a:picLocks noChangeAspect="1"/>
          </p:cNvPicPr>
          <p:nvPr/>
        </p:nvPicPr>
        <p:blipFill>
          <a:blip r:embed="rId3" cstate="print"/>
          <a:srcRect l="3203" t="3030" r="7103"/>
          <a:stretch>
            <a:fillRect/>
          </a:stretch>
        </p:blipFill>
        <p:spPr>
          <a:xfrm>
            <a:off x="7215206" y="6000768"/>
            <a:ext cx="1748822" cy="640911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28596" y="2500306"/>
            <a:ext cx="928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 smtClean="0">
                <a:solidFill>
                  <a:srgbClr val="00B0F0"/>
                </a:solidFill>
                <a:latin typeface="Aharoni" pitchFamily="2" charset="-79"/>
                <a:ea typeface="Segoe UI" pitchFamily="34" charset="0"/>
                <a:cs typeface="Aharoni" pitchFamily="2" charset="-79"/>
              </a:rPr>
              <a:t>2.</a:t>
            </a:r>
            <a:endParaRPr lang="es-CL" sz="7200" b="1" dirty="0">
              <a:solidFill>
                <a:srgbClr val="00B0F0"/>
              </a:solidFill>
              <a:latin typeface="Aharoni" pitchFamily="2" charset="-79"/>
              <a:ea typeface="Segoe UI" pitchFamily="34" charset="0"/>
              <a:cs typeface="Aharoni" pitchFamily="2" charset="-79"/>
            </a:endParaRPr>
          </a:p>
        </p:txBody>
      </p:sp>
      <p:pic>
        <p:nvPicPr>
          <p:cNvPr id="6" name="Picture 2" descr="http://www.google.cl/url?source=imglanding&amp;ct=img&amp;q=http://www.rutanmedellin.org/PublishingImages/01-metamateriales-ig.jpg&amp;sa=X&amp;ei=IsqFT9bHGoKutwfTr8zLBw&amp;ved=0CAoQ8wc&amp;usg=AFQjCNF6UdySNUYv6DQUA-sFSTUKkxzpa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1734" y="1"/>
            <a:ext cx="4825498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48" y="3136178"/>
            <a:ext cx="7772400" cy="1804990"/>
          </a:xfrm>
        </p:spPr>
        <p:txBody>
          <a:bodyPr/>
          <a:lstStyle/>
          <a:p>
            <a:pPr>
              <a:buNone/>
            </a:pPr>
            <a:r>
              <a:rPr lang="es-CL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es-CL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Gestión de personas y la cultura organizacional:</a:t>
            </a:r>
          </a:p>
          <a:p>
            <a:pPr>
              <a:buNone/>
            </a:pPr>
            <a:r>
              <a:rPr lang="es-CL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es-CL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Inexistencia v/s multiplicidad de culturas en etapa de instalación.</a:t>
            </a:r>
          </a:p>
        </p:txBody>
      </p:sp>
      <p:pic>
        <p:nvPicPr>
          <p:cNvPr id="4" name="3 Imagen" descr="Logo transparencia.jpg"/>
          <p:cNvPicPr>
            <a:picLocks noChangeAspect="1"/>
          </p:cNvPicPr>
          <p:nvPr/>
        </p:nvPicPr>
        <p:blipFill>
          <a:blip r:embed="rId3" cstate="print"/>
          <a:srcRect l="3203" t="3030" r="7103"/>
          <a:stretch>
            <a:fillRect/>
          </a:stretch>
        </p:blipFill>
        <p:spPr>
          <a:xfrm>
            <a:off x="7215206" y="6000768"/>
            <a:ext cx="1748822" cy="640911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28596" y="2707550"/>
            <a:ext cx="928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 smtClean="0">
                <a:solidFill>
                  <a:srgbClr val="00B0F0"/>
                </a:solidFill>
                <a:latin typeface="Aharoni" pitchFamily="2" charset="-79"/>
                <a:ea typeface="Segoe UI" pitchFamily="34" charset="0"/>
                <a:cs typeface="Aharoni" pitchFamily="2" charset="-79"/>
              </a:rPr>
              <a:t>3.</a:t>
            </a:r>
            <a:endParaRPr lang="es-CL" sz="7200" b="1" dirty="0">
              <a:solidFill>
                <a:srgbClr val="00B0F0"/>
              </a:solidFill>
              <a:latin typeface="Aharoni" pitchFamily="2" charset="-79"/>
              <a:ea typeface="Segoe UI" pitchFamily="34" charset="0"/>
              <a:cs typeface="Aharoni" pitchFamily="2" charset="-79"/>
            </a:endParaRPr>
          </a:p>
        </p:txBody>
      </p:sp>
      <p:pic>
        <p:nvPicPr>
          <p:cNvPr id="6" name="Picture 2" descr="http://www.google.cl/url?source=imglanding&amp;ct=img&amp;q=http://www.rutanmedellin.org/PublishingImages/01-metamateriales-ig.jpg&amp;sa=X&amp;ei=IsqFT9bHGoKutwfTr8zLBw&amp;ved=0CAoQ8wc&amp;usg=AFQjCNF6UdySNUYv6DQUA-sFSTUKkxzpa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1734" y="1"/>
            <a:ext cx="4825498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48" y="2928934"/>
            <a:ext cx="8072494" cy="1804990"/>
          </a:xfrm>
        </p:spPr>
        <p:txBody>
          <a:bodyPr/>
          <a:lstStyle/>
          <a:p>
            <a:pPr>
              <a:buNone/>
            </a:pPr>
            <a:r>
              <a:rPr lang="es-CL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es-CL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Tipos y etapas del liderazgo:</a:t>
            </a:r>
          </a:p>
          <a:p>
            <a:pPr>
              <a:buNone/>
            </a:pPr>
            <a:r>
              <a:rPr lang="es-CL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es-CL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Liderazgo adaptativo.</a:t>
            </a:r>
          </a:p>
        </p:txBody>
      </p:sp>
      <p:pic>
        <p:nvPicPr>
          <p:cNvPr id="4" name="3 Imagen" descr="Logo transparencia.jpg"/>
          <p:cNvPicPr>
            <a:picLocks noChangeAspect="1"/>
          </p:cNvPicPr>
          <p:nvPr/>
        </p:nvPicPr>
        <p:blipFill>
          <a:blip r:embed="rId3" cstate="print"/>
          <a:srcRect l="3203" t="3030" r="7103"/>
          <a:stretch>
            <a:fillRect/>
          </a:stretch>
        </p:blipFill>
        <p:spPr>
          <a:xfrm>
            <a:off x="7215206" y="6000768"/>
            <a:ext cx="1748822" cy="640911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28596" y="2500306"/>
            <a:ext cx="928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 smtClean="0">
                <a:solidFill>
                  <a:srgbClr val="00B0F0"/>
                </a:solidFill>
                <a:latin typeface="Aharoni" pitchFamily="2" charset="-79"/>
                <a:ea typeface="Segoe UI" pitchFamily="34" charset="0"/>
                <a:cs typeface="Aharoni" pitchFamily="2" charset="-79"/>
              </a:rPr>
              <a:t>4.</a:t>
            </a:r>
            <a:endParaRPr lang="es-CL" sz="7200" b="1" dirty="0">
              <a:solidFill>
                <a:srgbClr val="00B0F0"/>
              </a:solidFill>
              <a:latin typeface="Aharoni" pitchFamily="2" charset="-79"/>
              <a:ea typeface="Segoe UI" pitchFamily="34" charset="0"/>
              <a:cs typeface="Aharoni" pitchFamily="2" charset="-79"/>
            </a:endParaRPr>
          </a:p>
        </p:txBody>
      </p:sp>
      <p:pic>
        <p:nvPicPr>
          <p:cNvPr id="6" name="Picture 2" descr="http://www.google.cl/url?source=imglanding&amp;ct=img&amp;q=http://www.rutanmedellin.org/PublishingImages/01-metamateriales-ig.jpg&amp;sa=X&amp;ei=IsqFT9bHGoKutwfTr8zLBw&amp;ved=0CAoQ8wc&amp;usg=AFQjCNF6UdySNUYv6DQUA-sFSTUKkxzpa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1734" y="1"/>
            <a:ext cx="4825498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48" y="3280194"/>
            <a:ext cx="8072494" cy="1804990"/>
          </a:xfrm>
        </p:spPr>
        <p:txBody>
          <a:bodyPr/>
          <a:lstStyle/>
          <a:p>
            <a:pPr>
              <a:buNone/>
            </a:pPr>
            <a:r>
              <a:rPr lang="es-CL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es-CL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Instrumentos de gestión:</a:t>
            </a:r>
          </a:p>
          <a:p>
            <a:pPr>
              <a:buNone/>
            </a:pPr>
            <a:r>
              <a:rPr lang="es-CL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es-CL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Los instrumentos se ponen a disposición de la institución y sus necesidades y no al revés.</a:t>
            </a:r>
          </a:p>
        </p:txBody>
      </p:sp>
      <p:pic>
        <p:nvPicPr>
          <p:cNvPr id="4" name="3 Imagen" descr="Logo transparencia.jpg"/>
          <p:cNvPicPr>
            <a:picLocks noChangeAspect="1"/>
          </p:cNvPicPr>
          <p:nvPr/>
        </p:nvPicPr>
        <p:blipFill>
          <a:blip r:embed="rId3" cstate="print"/>
          <a:srcRect l="3203" t="3030" r="7103"/>
          <a:stretch>
            <a:fillRect/>
          </a:stretch>
        </p:blipFill>
        <p:spPr>
          <a:xfrm>
            <a:off x="7215206" y="6000768"/>
            <a:ext cx="1748822" cy="640911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28596" y="2851566"/>
            <a:ext cx="928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 smtClean="0">
                <a:solidFill>
                  <a:srgbClr val="00B0F0"/>
                </a:solidFill>
                <a:latin typeface="Aharoni" pitchFamily="2" charset="-79"/>
                <a:ea typeface="Segoe UI" pitchFamily="34" charset="0"/>
                <a:cs typeface="Aharoni" pitchFamily="2" charset="-79"/>
              </a:rPr>
              <a:t>5.</a:t>
            </a:r>
            <a:endParaRPr lang="es-CL" sz="7200" b="1" dirty="0">
              <a:solidFill>
                <a:srgbClr val="00B0F0"/>
              </a:solidFill>
              <a:latin typeface="Aharoni" pitchFamily="2" charset="-79"/>
              <a:ea typeface="Segoe UI" pitchFamily="34" charset="0"/>
              <a:cs typeface="Aharoni" pitchFamily="2" charset="-79"/>
            </a:endParaRPr>
          </a:p>
        </p:txBody>
      </p:sp>
      <p:pic>
        <p:nvPicPr>
          <p:cNvPr id="6" name="Picture 2" descr="http://www.google.cl/url?source=imglanding&amp;ct=img&amp;q=http://www.rutanmedellin.org/PublishingImages/01-metamateriales-ig.jpg&amp;sa=X&amp;ei=IsqFT9bHGoKutwfTr8zLBw&amp;ved=0CAoQ8wc&amp;usg=AFQjCNF6UdySNUYv6DQUA-sFSTUKkxzpa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1734" y="1"/>
            <a:ext cx="4825498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2.bp.blogspot.com/-h7Kq8kiug6I/TqW8k2bPo4I/AAAAAAAACKE/QDkxltKr72w/s1600/moneda_transparencia72.jpg"/>
          <p:cNvPicPr>
            <a:picLocks noChangeAspect="1" noChangeArrowheads="1"/>
          </p:cNvPicPr>
          <p:nvPr/>
        </p:nvPicPr>
        <p:blipFill>
          <a:blip r:embed="rId3" cstate="print"/>
          <a:srcRect t="10000" b="8591"/>
          <a:stretch>
            <a:fillRect/>
          </a:stretch>
        </p:blipFill>
        <p:spPr bwMode="auto">
          <a:xfrm>
            <a:off x="1961710" y="720080"/>
            <a:ext cx="5346111" cy="5544235"/>
          </a:xfrm>
          <a:prstGeom prst="rect">
            <a:avLst/>
          </a:prstGeom>
          <a:noFill/>
        </p:spPr>
      </p:pic>
      <p:pic>
        <p:nvPicPr>
          <p:cNvPr id="7" name="6 Imagen" descr="marcos.gif"/>
          <p:cNvPicPr>
            <a:picLocks noChangeAspect="1"/>
          </p:cNvPicPr>
          <p:nvPr/>
        </p:nvPicPr>
        <p:blipFill>
          <a:blip r:embed="rId4" cstate="print"/>
          <a:srcRect b="7542"/>
          <a:stretch>
            <a:fillRect/>
          </a:stretch>
        </p:blipFill>
        <p:spPr>
          <a:xfrm>
            <a:off x="-18510" y="593685"/>
            <a:ext cx="9144000" cy="5848024"/>
          </a:xfrm>
          <a:prstGeom prst="rect">
            <a:avLst/>
          </a:prstGeom>
        </p:spPr>
      </p:pic>
      <p:pic>
        <p:nvPicPr>
          <p:cNvPr id="9" name="8 Imagen" descr="Logo transparencia.jpg"/>
          <p:cNvPicPr>
            <a:picLocks noChangeAspect="1"/>
          </p:cNvPicPr>
          <p:nvPr/>
        </p:nvPicPr>
        <p:blipFill>
          <a:blip r:embed="rId5" cstate="print"/>
          <a:srcRect l="3203" t="3030" r="7103"/>
          <a:stretch>
            <a:fillRect/>
          </a:stretch>
        </p:blipFill>
        <p:spPr>
          <a:xfrm>
            <a:off x="3786182" y="73445"/>
            <a:ext cx="1748822" cy="640911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3286116" y="6357958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Gracias</a:t>
            </a:r>
            <a:endParaRPr lang="es-CL" b="1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3000372"/>
            <a:ext cx="7772400" cy="1143000"/>
          </a:xfrm>
        </p:spPr>
        <p:txBody>
          <a:bodyPr/>
          <a:lstStyle/>
          <a:p>
            <a:pPr eaLnBrk="1" hangingPunct="1"/>
            <a:r>
              <a:rPr lang="es-CL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Una </a:t>
            </a:r>
            <a:r>
              <a:rPr lang="es-CL" sz="24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institución moderna </a:t>
            </a:r>
            <a:r>
              <a:rPr lang="es-CL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es aquella que identifica e internaliza los requisitos del </a:t>
            </a:r>
            <a:r>
              <a:rPr lang="es-CL" sz="28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ciudadano</a:t>
            </a:r>
            <a:r>
              <a:rPr lang="es-CL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en su accionar, entregando servicios acorde a sus </a:t>
            </a:r>
            <a:r>
              <a:rPr lang="es-CL" sz="28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expectativas</a:t>
            </a:r>
            <a:r>
              <a:rPr lang="es-CL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y promoviendo la </a:t>
            </a:r>
            <a:r>
              <a:rPr lang="es-CL" sz="28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mejora continua </a:t>
            </a:r>
            <a:r>
              <a:rPr lang="es-CL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de nuestros procesos.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928662" y="1834210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Para nosotros…</a:t>
            </a:r>
            <a:endParaRPr lang="es-CL" sz="28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 redondeado"/>
          <p:cNvSpPr/>
          <p:nvPr/>
        </p:nvSpPr>
        <p:spPr>
          <a:xfrm>
            <a:off x="539552" y="1124744"/>
            <a:ext cx="3960440" cy="129614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050" i="1" kern="0" dirty="0" smtClean="0">
                <a:solidFill>
                  <a:sysClr val="windowText" lastClr="000000"/>
                </a:solidFill>
                <a:latin typeface="Segoe UI" pitchFamily="34" charset="0"/>
                <a:ea typeface="ＭＳ Ｐゴシック"/>
                <a:cs typeface="Segoe UI" pitchFamily="34" charset="0"/>
              </a:rPr>
              <a:t>Existimos para </a:t>
            </a:r>
            <a:r>
              <a:rPr lang="es-CL" sz="1050" b="1" i="1" kern="0" dirty="0" smtClean="0">
                <a:solidFill>
                  <a:srgbClr val="002060"/>
                </a:solidFill>
                <a:latin typeface="Segoe UI" pitchFamily="34" charset="0"/>
                <a:ea typeface="ＭＳ Ｐゴシック"/>
                <a:cs typeface="Segoe UI" pitchFamily="34" charset="0"/>
              </a:rPr>
              <a:t>promover</a:t>
            </a:r>
            <a:r>
              <a:rPr lang="es-CL" sz="1050" i="1" kern="0" dirty="0" smtClean="0">
                <a:solidFill>
                  <a:sysClr val="windowText" lastClr="000000"/>
                </a:solidFill>
                <a:latin typeface="Segoe UI" pitchFamily="34" charset="0"/>
                <a:ea typeface="ＭＳ Ｐゴシック"/>
                <a:cs typeface="Segoe UI" pitchFamily="34" charset="0"/>
              </a:rPr>
              <a:t> y </a:t>
            </a:r>
            <a:r>
              <a:rPr lang="es-CL" sz="1050" b="1" i="1" kern="0" dirty="0" smtClean="0">
                <a:solidFill>
                  <a:srgbClr val="002060"/>
                </a:solidFill>
                <a:latin typeface="Segoe UI" pitchFamily="34" charset="0"/>
                <a:ea typeface="ＭＳ Ｐゴシック"/>
                <a:cs typeface="Segoe UI" pitchFamily="34" charset="0"/>
              </a:rPr>
              <a:t>cooperar </a:t>
            </a:r>
            <a:r>
              <a:rPr lang="es-CL" sz="1050" i="1" kern="0" dirty="0" smtClean="0">
                <a:solidFill>
                  <a:sysClr val="windowText" lastClr="000000"/>
                </a:solidFill>
                <a:latin typeface="Segoe UI" pitchFamily="34" charset="0"/>
                <a:ea typeface="ＭＳ Ｐゴシック"/>
                <a:cs typeface="Segoe UI" pitchFamily="34" charset="0"/>
              </a:rPr>
              <a:t>en la construcción e institucionalización de una </a:t>
            </a:r>
            <a:r>
              <a:rPr lang="es-CL" sz="1050" b="1" i="1" kern="0" dirty="0" smtClean="0">
                <a:solidFill>
                  <a:srgbClr val="002060"/>
                </a:solidFill>
                <a:latin typeface="Segoe UI" pitchFamily="34" charset="0"/>
                <a:ea typeface="ＭＳ Ｐゴシック"/>
                <a:cs typeface="Segoe UI" pitchFamily="34" charset="0"/>
              </a:rPr>
              <a:t>cultura de la transparencia en Chile</a:t>
            </a:r>
            <a:r>
              <a:rPr lang="es-CL" sz="1050" i="1" kern="0" dirty="0" smtClean="0">
                <a:solidFill>
                  <a:sysClr val="windowText" lastClr="000000"/>
                </a:solidFill>
                <a:latin typeface="Segoe UI" pitchFamily="34" charset="0"/>
                <a:ea typeface="ＭＳ Ｐゴシック"/>
                <a:cs typeface="Segoe UI" pitchFamily="34" charset="0"/>
              </a:rPr>
              <a:t>, garantizando</a:t>
            </a:r>
            <a:r>
              <a:rPr lang="es-CL" sz="1050" b="1" i="1" kern="0" dirty="0" smtClean="0">
                <a:solidFill>
                  <a:sysClr val="windowText" lastClr="000000"/>
                </a:solidFill>
                <a:latin typeface="Segoe UI" pitchFamily="34" charset="0"/>
                <a:ea typeface="ＭＳ Ｐゴシック"/>
                <a:cs typeface="Segoe UI" pitchFamily="34" charset="0"/>
              </a:rPr>
              <a:t> </a:t>
            </a:r>
            <a:r>
              <a:rPr lang="es-CL" sz="1050" i="1" kern="0" dirty="0" smtClean="0">
                <a:solidFill>
                  <a:sysClr val="windowText" lastClr="000000"/>
                </a:solidFill>
                <a:latin typeface="Segoe UI" pitchFamily="34" charset="0"/>
                <a:ea typeface="ＭＳ Ｐゴシック"/>
                <a:cs typeface="Segoe UI" pitchFamily="34" charset="0"/>
              </a:rPr>
              <a:t>el derecho de acceso a la información pública de las personas</a:t>
            </a:r>
            <a:endParaRPr lang="es-CL" sz="1050" kern="0" dirty="0">
              <a:solidFill>
                <a:sysClr val="windowText" lastClr="000000"/>
              </a:solidFill>
              <a:latin typeface="Segoe UI" pitchFamily="34" charset="0"/>
              <a:ea typeface="ＭＳ Ｐゴシック"/>
              <a:cs typeface="Segoe UI" pitchFamily="34" charset="0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4572000" y="1124744"/>
            <a:ext cx="3744416" cy="129614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050" i="1" kern="0" dirty="0" smtClean="0">
                <a:solidFill>
                  <a:sysClr val="windowText" lastClr="000000"/>
                </a:solidFill>
                <a:latin typeface="Segoe UI" pitchFamily="34" charset="0"/>
                <a:ea typeface="ＭＳ Ｐゴシック"/>
                <a:cs typeface="Segoe UI" pitchFamily="34" charset="0"/>
              </a:rPr>
              <a:t>Promover la consolidación de un </a:t>
            </a:r>
            <a:r>
              <a:rPr lang="es-CL" sz="1050" b="1" i="1" kern="0" dirty="0" smtClean="0">
                <a:solidFill>
                  <a:sysClr val="windowText" lastClr="000000"/>
                </a:solidFill>
                <a:latin typeface="Segoe UI" pitchFamily="34" charset="0"/>
                <a:ea typeface="ＭＳ Ｐゴシック"/>
                <a:cs typeface="Segoe UI" pitchFamily="34" charset="0"/>
              </a:rPr>
              <a:t>modelo de gestión gubernamental</a:t>
            </a:r>
            <a:r>
              <a:rPr lang="es-CL" sz="1050" i="1" kern="0" dirty="0" smtClean="0">
                <a:solidFill>
                  <a:sysClr val="windowText" lastClr="000000"/>
                </a:solidFill>
                <a:latin typeface="Segoe UI" pitchFamily="34" charset="0"/>
                <a:ea typeface="ＭＳ Ｐゴシック"/>
                <a:cs typeface="Segoe UI" pitchFamily="34" charset="0"/>
              </a:rPr>
              <a:t> que, inspirado en el Principio de Transparencia y el Derecho de Acceso a la Información Pública, profundiza la </a:t>
            </a:r>
            <a:r>
              <a:rPr lang="es-CL" sz="1050" b="1" i="1" kern="0" dirty="0" smtClean="0">
                <a:solidFill>
                  <a:sysClr val="windowText" lastClr="000000"/>
                </a:solidFill>
                <a:latin typeface="Segoe UI" pitchFamily="34" charset="0"/>
                <a:ea typeface="ＭＳ Ｐゴシック"/>
                <a:cs typeface="Segoe UI" pitchFamily="34" charset="0"/>
              </a:rPr>
              <a:t>democracia</a:t>
            </a:r>
            <a:r>
              <a:rPr lang="es-CL" sz="1050" i="1" kern="0" dirty="0" smtClean="0">
                <a:solidFill>
                  <a:sysClr val="windowText" lastClr="000000"/>
                </a:solidFill>
                <a:latin typeface="Segoe UI" pitchFamily="34" charset="0"/>
                <a:ea typeface="ＭＳ Ｐゴシック"/>
                <a:cs typeface="Segoe UI" pitchFamily="34" charset="0"/>
              </a:rPr>
              <a:t> y fomenta la </a:t>
            </a:r>
            <a:r>
              <a:rPr lang="es-CL" sz="1050" b="1" i="1" kern="0" dirty="0" smtClean="0">
                <a:solidFill>
                  <a:sysClr val="windowText" lastClr="000000"/>
                </a:solidFill>
                <a:latin typeface="Segoe UI" pitchFamily="34" charset="0"/>
                <a:ea typeface="ＭＳ Ｐゴシック"/>
                <a:cs typeface="Segoe UI" pitchFamily="34" charset="0"/>
              </a:rPr>
              <a:t>confianza en la función pública </a:t>
            </a:r>
            <a:r>
              <a:rPr lang="es-CL" sz="1050" i="1" kern="0" dirty="0" smtClean="0">
                <a:solidFill>
                  <a:sysClr val="windowText" lastClr="000000"/>
                </a:solidFill>
                <a:latin typeface="Segoe UI" pitchFamily="34" charset="0"/>
                <a:ea typeface="ＭＳ Ｐゴシック"/>
                <a:cs typeface="Segoe UI" pitchFamily="34" charset="0"/>
              </a:rPr>
              <a:t>sobre la base de la </a:t>
            </a:r>
            <a:r>
              <a:rPr lang="es-CL" sz="1050" b="1" i="1" kern="0" dirty="0" smtClean="0">
                <a:solidFill>
                  <a:srgbClr val="C00000"/>
                </a:solidFill>
                <a:latin typeface="Segoe UI" pitchFamily="34" charset="0"/>
                <a:ea typeface="ＭＳ Ｐゴシック"/>
                <a:cs typeface="Segoe UI" pitchFamily="34" charset="0"/>
              </a:rPr>
              <a:t>participación y el control ci</a:t>
            </a:r>
            <a:r>
              <a:rPr lang="es-CL" sz="1050" b="1" i="1" kern="0" dirty="0">
                <a:solidFill>
                  <a:srgbClr val="C00000"/>
                </a:solidFill>
                <a:latin typeface="Segoe UI" pitchFamily="34" charset="0"/>
                <a:ea typeface="ＭＳ Ｐゴシック"/>
                <a:cs typeface="Segoe UI" pitchFamily="34" charset="0"/>
              </a:rPr>
              <a:t>udadano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 sz="1050" i="1" kern="0" dirty="0">
              <a:solidFill>
                <a:sysClr val="windowText" lastClr="000000"/>
              </a:solidFill>
              <a:latin typeface="Segoe UI" pitchFamily="34" charset="0"/>
              <a:ea typeface="ＭＳ Ｐゴシック"/>
              <a:cs typeface="Segoe UI" pitchFamily="34" charset="0"/>
            </a:endParaRPr>
          </a:p>
        </p:txBody>
      </p:sp>
      <p:sp>
        <p:nvSpPr>
          <p:cNvPr id="23" name="22 Llamada de flecha hacia arriba"/>
          <p:cNvSpPr/>
          <p:nvPr/>
        </p:nvSpPr>
        <p:spPr>
          <a:xfrm>
            <a:off x="611559" y="1916832"/>
            <a:ext cx="7772419" cy="3011428"/>
          </a:xfrm>
          <a:prstGeom prst="upArrowCallout">
            <a:avLst>
              <a:gd name="adj1" fmla="val 14076"/>
              <a:gd name="adj2" fmla="val 21103"/>
              <a:gd name="adj3" fmla="val 19423"/>
              <a:gd name="adj4" fmla="val 7760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 sz="1600" kern="0">
              <a:solidFill>
                <a:sysClr val="window" lastClr="FFFFFF"/>
              </a:solidFill>
              <a:latin typeface="Segoe UI" pitchFamily="34" charset="0"/>
              <a:ea typeface="ＭＳ Ｐゴシック"/>
              <a:cs typeface="Segoe UI" pitchFamily="34" charset="0"/>
            </a:endParaRPr>
          </a:p>
        </p:txBody>
      </p:sp>
      <p:grpSp>
        <p:nvGrpSpPr>
          <p:cNvPr id="2" name="23 Grupo"/>
          <p:cNvGrpSpPr/>
          <p:nvPr/>
        </p:nvGrpSpPr>
        <p:grpSpPr>
          <a:xfrm>
            <a:off x="539551" y="2551516"/>
            <a:ext cx="7812869" cy="2315375"/>
            <a:chOff x="539551" y="2479508"/>
            <a:chExt cx="7812869" cy="2315375"/>
          </a:xfrm>
        </p:grpSpPr>
        <p:graphicFrame>
          <p:nvGraphicFramePr>
            <p:cNvPr id="25" name="24 Diagrama"/>
            <p:cNvGraphicFramePr/>
            <p:nvPr/>
          </p:nvGraphicFramePr>
          <p:xfrm>
            <a:off x="791580" y="2778659"/>
            <a:ext cx="7560840" cy="20162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6" name="25 CuadroTexto"/>
            <p:cNvSpPr txBox="1"/>
            <p:nvPr/>
          </p:nvSpPr>
          <p:spPr>
            <a:xfrm>
              <a:off x="539551" y="2479508"/>
              <a:ext cx="36286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sz="1600" b="1" kern="0" dirty="0" smtClean="0">
                  <a:solidFill>
                    <a:srgbClr val="002060"/>
                  </a:solidFill>
                  <a:latin typeface="Segoe UI" pitchFamily="34" charset="0"/>
                  <a:cs typeface="Segoe UI" pitchFamily="34" charset="0"/>
                </a:rPr>
                <a:t>OBJETIVOS ESTRATEGICOS</a:t>
              </a:r>
              <a:endParaRPr lang="es-CL" sz="1600" b="1" kern="0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7" name="26 Llamada de flecha hacia arriba"/>
          <p:cNvSpPr/>
          <p:nvPr/>
        </p:nvSpPr>
        <p:spPr>
          <a:xfrm>
            <a:off x="593766" y="4429496"/>
            <a:ext cx="7837715" cy="1958415"/>
          </a:xfrm>
          <a:prstGeom prst="upArrowCallout">
            <a:avLst>
              <a:gd name="adj1" fmla="val 25000"/>
              <a:gd name="adj2" fmla="val 34137"/>
              <a:gd name="adj3" fmla="val 27849"/>
              <a:gd name="adj4" fmla="val 6762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 sz="1600" kern="0">
              <a:solidFill>
                <a:sysClr val="window" lastClr="FFFFFF"/>
              </a:solidFill>
              <a:latin typeface="Calibri"/>
              <a:ea typeface="ＭＳ Ｐゴシック"/>
            </a:endParaRPr>
          </a:p>
        </p:txBody>
      </p:sp>
      <p:grpSp>
        <p:nvGrpSpPr>
          <p:cNvPr id="3" name="27 Grupo"/>
          <p:cNvGrpSpPr/>
          <p:nvPr/>
        </p:nvGrpSpPr>
        <p:grpSpPr>
          <a:xfrm>
            <a:off x="635311" y="5332298"/>
            <a:ext cx="7488832" cy="1049342"/>
            <a:chOff x="611560" y="4869160"/>
            <a:chExt cx="7488832" cy="1049342"/>
          </a:xfrm>
        </p:grpSpPr>
        <p:sp>
          <p:nvSpPr>
            <p:cNvPr id="29" name="28 Rectángulo redondeado"/>
            <p:cNvSpPr/>
            <p:nvPr/>
          </p:nvSpPr>
          <p:spPr bwMode="auto">
            <a:xfrm>
              <a:off x="3347864" y="4869160"/>
              <a:ext cx="1008112" cy="792088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s-CL" sz="1100" i="1" kern="0" dirty="0" smtClean="0">
                  <a:solidFill>
                    <a:sysClr val="window" lastClr="FFFFFF"/>
                  </a:solidFill>
                  <a:latin typeface="Segoe UI" pitchFamily="34" charset="0"/>
                  <a:cs typeface="Segoe UI" pitchFamily="34" charset="0"/>
                </a:rPr>
                <a:t>Autonomía</a:t>
              </a:r>
            </a:p>
          </p:txBody>
        </p:sp>
        <p:sp>
          <p:nvSpPr>
            <p:cNvPr id="30" name="29 Rectángulo redondeado"/>
            <p:cNvSpPr/>
            <p:nvPr/>
          </p:nvSpPr>
          <p:spPr bwMode="auto">
            <a:xfrm>
              <a:off x="5436096" y="4869160"/>
              <a:ext cx="1296144" cy="792088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s-CL" sz="1100" i="1" kern="0" dirty="0" smtClean="0">
                  <a:solidFill>
                    <a:sysClr val="window" lastClr="FFFFFF"/>
                  </a:solidFill>
                  <a:latin typeface="Segoe UI" pitchFamily="34" charset="0"/>
                  <a:cs typeface="Segoe UI" pitchFamily="34" charset="0"/>
                </a:rPr>
                <a:t>Imparcialidad y Objetividad</a:t>
              </a:r>
            </a:p>
          </p:txBody>
        </p:sp>
        <p:sp>
          <p:nvSpPr>
            <p:cNvPr id="31" name="30 Rectángulo redondeado"/>
            <p:cNvSpPr/>
            <p:nvPr/>
          </p:nvSpPr>
          <p:spPr bwMode="auto">
            <a:xfrm>
              <a:off x="899592" y="4869160"/>
              <a:ext cx="1368152" cy="792088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8000" tIns="45720" rIns="18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77913">
                <a:defRPr/>
              </a:pPr>
              <a:r>
                <a:rPr lang="es-CL" sz="1100" i="1" kern="0" smtClean="0">
                  <a:solidFill>
                    <a:sysClr val="window" lastClr="FFFFFF"/>
                  </a:solidFill>
                  <a:latin typeface="Segoe UI" pitchFamily="34" charset="0"/>
                  <a:cs typeface="Segoe UI" pitchFamily="34" charset="0"/>
                </a:rPr>
                <a:t>Responsabilidad</a:t>
              </a:r>
            </a:p>
          </p:txBody>
        </p:sp>
        <p:sp>
          <p:nvSpPr>
            <p:cNvPr id="32" name="31 Rectángulo redondeado"/>
            <p:cNvSpPr/>
            <p:nvPr/>
          </p:nvSpPr>
          <p:spPr bwMode="auto">
            <a:xfrm>
              <a:off x="2339752" y="4869160"/>
              <a:ext cx="936104" cy="792088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s-CL" sz="1100" i="1" kern="0" dirty="0" smtClean="0">
                  <a:solidFill>
                    <a:sysClr val="window" lastClr="FFFFFF"/>
                  </a:solidFill>
                  <a:latin typeface="Segoe UI" pitchFamily="34" charset="0"/>
                  <a:cs typeface="Segoe UI" pitchFamily="34" charset="0"/>
                </a:rPr>
                <a:t>Eficiencia y Eficacia</a:t>
              </a:r>
            </a:p>
          </p:txBody>
        </p:sp>
        <p:sp>
          <p:nvSpPr>
            <p:cNvPr id="33" name="32 Rectángulo redondeado"/>
            <p:cNvSpPr/>
            <p:nvPr/>
          </p:nvSpPr>
          <p:spPr bwMode="auto">
            <a:xfrm>
              <a:off x="4427984" y="4869160"/>
              <a:ext cx="936104" cy="792088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s-CL" sz="1100" i="1" kern="0" smtClean="0">
                  <a:solidFill>
                    <a:sysClr val="window" lastClr="FFFFFF"/>
                  </a:solidFill>
                  <a:latin typeface="Segoe UI" pitchFamily="34" charset="0"/>
                  <a:cs typeface="Segoe UI" pitchFamily="34" charset="0"/>
                </a:rPr>
                <a:t>Probidad</a:t>
              </a:r>
            </a:p>
          </p:txBody>
        </p:sp>
        <p:sp>
          <p:nvSpPr>
            <p:cNvPr id="34" name="33 Rectángulo redondeado"/>
            <p:cNvSpPr/>
            <p:nvPr/>
          </p:nvSpPr>
          <p:spPr bwMode="auto">
            <a:xfrm>
              <a:off x="6804248" y="4869160"/>
              <a:ext cx="1296144" cy="792088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s-CL" sz="1100" i="1" kern="0" smtClean="0">
                  <a:solidFill>
                    <a:sysClr val="window" lastClr="FFFFFF"/>
                  </a:solidFill>
                  <a:latin typeface="Segoe UI" pitchFamily="34" charset="0"/>
                  <a:cs typeface="Segoe UI" pitchFamily="34" charset="0"/>
                </a:rPr>
                <a:t>Pro actividad</a:t>
              </a:r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611560" y="5579948"/>
              <a:ext cx="19442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sz="1600" b="1" kern="0" dirty="0" smtClean="0">
                  <a:solidFill>
                    <a:srgbClr val="002060"/>
                  </a:solidFill>
                  <a:latin typeface="Segoe UI" pitchFamily="34" charset="0"/>
                  <a:cs typeface="Segoe UI" pitchFamily="34" charset="0"/>
                </a:rPr>
                <a:t>VALORES</a:t>
              </a:r>
              <a:endParaRPr lang="es-CL" sz="1600" b="1" kern="0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36" name="35 CuadroTexto"/>
          <p:cNvSpPr txBox="1"/>
          <p:nvPr/>
        </p:nvSpPr>
        <p:spPr>
          <a:xfrm>
            <a:off x="683568" y="827420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600" b="1" kern="0" dirty="0" smtClean="0">
                <a:solidFill>
                  <a:srgbClr val="002060"/>
                </a:solidFill>
                <a:latin typeface="Calibri"/>
              </a:rPr>
              <a:t>MISIÓN</a:t>
            </a:r>
            <a:endParaRPr lang="es-CL" sz="1600" b="1" kern="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4716016" y="827420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600" b="1" kern="0" dirty="0" smtClean="0">
                <a:solidFill>
                  <a:srgbClr val="002060"/>
                </a:solidFill>
                <a:latin typeface="Calibri"/>
              </a:rPr>
              <a:t>VISIÓN</a:t>
            </a:r>
            <a:endParaRPr lang="es-CL" sz="1600" b="1" kern="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38" name="1 Título"/>
          <p:cNvSpPr txBox="1">
            <a:spLocks/>
          </p:cNvSpPr>
          <p:nvPr/>
        </p:nvSpPr>
        <p:spPr bwMode="auto">
          <a:xfrm>
            <a:off x="467544" y="-387424"/>
            <a:ext cx="777240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CL" sz="2800" b="1" i="1" kern="0" dirty="0" smtClean="0">
                <a:solidFill>
                  <a:srgbClr val="002060"/>
                </a:solidFill>
                <a:latin typeface="Segoe UI" pitchFamily="34" charset="0"/>
                <a:ea typeface="ＭＳ Ｐゴシック"/>
                <a:cs typeface="Segoe UI" pitchFamily="34" charset="0"/>
              </a:rPr>
              <a:t/>
            </a:r>
            <a:br>
              <a:rPr lang="es-CL" sz="2800" b="1" i="1" kern="0" dirty="0" smtClean="0">
                <a:solidFill>
                  <a:srgbClr val="002060"/>
                </a:solidFill>
                <a:latin typeface="Segoe UI" pitchFamily="34" charset="0"/>
                <a:ea typeface="ＭＳ Ｐゴシック"/>
                <a:cs typeface="Segoe UI" pitchFamily="34" charset="0"/>
              </a:rPr>
            </a:br>
            <a:r>
              <a:rPr lang="es-CL" sz="2800" b="1" dirty="0" smtClean="0">
                <a:solidFill>
                  <a:srgbClr val="002060"/>
                </a:solidFill>
                <a:latin typeface="Segoe UI" pitchFamily="34" charset="0"/>
                <a:ea typeface="+mj-ea"/>
                <a:cs typeface="Segoe UI" pitchFamily="34" charset="0"/>
              </a:rPr>
              <a:t>Lineamientos Estratégicos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85800" y="84584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s-CL" sz="24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En la construcción de una institución moderna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827584" y="2060848"/>
            <a:ext cx="7488832" cy="3672408"/>
          </a:xfrm>
        </p:spPr>
        <p:txBody>
          <a:bodyPr/>
          <a:lstStyle/>
          <a:p>
            <a:pPr algn="ctr">
              <a:buNone/>
            </a:pPr>
            <a:r>
              <a:rPr lang="es-CL" sz="1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	Estratégicamente el </a:t>
            </a:r>
            <a:r>
              <a:rPr lang="es-CL" sz="1800" b="1" i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Consejo para la Transparencia </a:t>
            </a:r>
            <a:r>
              <a:rPr lang="es-CL" sz="1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optó desde un inicio por ser un </a:t>
            </a:r>
            <a:r>
              <a:rPr lang="es-CL" sz="1800" b="1" i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agente facilitador y colaborador </a:t>
            </a:r>
            <a:r>
              <a:rPr lang="es-CL" sz="1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en la implantación de la cultura de la transparencia en Chile, consciente de que se trata de un proceso de largo plazo.</a:t>
            </a:r>
          </a:p>
          <a:p>
            <a:pPr algn="ctr">
              <a:buNone/>
            </a:pPr>
            <a:endParaRPr lang="es-CL" sz="1800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algn="ctr">
              <a:buNone/>
            </a:pPr>
            <a:r>
              <a:rPr lang="es-CL" sz="1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	Para desarrollar su estructura y líneas de trabajo, ha optado por implementar </a:t>
            </a:r>
            <a:r>
              <a:rPr lang="es-CL" sz="1800" b="1" i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herramientas de gestión </a:t>
            </a:r>
            <a:r>
              <a:rPr lang="es-CL" sz="1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que le permiten trabajar bajo los conceptos de </a:t>
            </a:r>
            <a:r>
              <a:rPr lang="es-CL" sz="1800" b="1" i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gestión por procesos </a:t>
            </a:r>
            <a:r>
              <a:rPr lang="es-CL" sz="1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y </a:t>
            </a:r>
            <a:r>
              <a:rPr lang="es-CL" sz="1800" b="1" i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orientación al cliente</a:t>
            </a:r>
            <a:r>
              <a:rPr lang="es-CL" sz="1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, alineado además a los procesos que se gestionan en la administración pública (gestión por resultados).</a:t>
            </a:r>
          </a:p>
          <a:p>
            <a:pPr algn="ctr">
              <a:buNone/>
            </a:pPr>
            <a:endParaRPr lang="es-CL" sz="1800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algn="ctr"/>
            <a:endParaRPr lang="es-CL" sz="1800" dirty="0">
              <a:solidFill>
                <a:schemeClr val="bg1"/>
              </a:solidFill>
            </a:endParaRPr>
          </a:p>
        </p:txBody>
      </p:sp>
      <p:pic>
        <p:nvPicPr>
          <p:cNvPr id="7" name="6 Imagen" descr="clientes-dreamstechnology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30066">
            <a:off x="6681409" y="4752592"/>
            <a:ext cx="2857054" cy="2857054"/>
          </a:xfrm>
          <a:prstGeom prst="rect">
            <a:avLst/>
          </a:prstGeom>
        </p:spPr>
      </p:pic>
      <p:graphicFrame>
        <p:nvGraphicFramePr>
          <p:cNvPr id="9" name="8 Diagrama"/>
          <p:cNvGraphicFramePr/>
          <p:nvPr/>
        </p:nvGraphicFramePr>
        <p:xfrm>
          <a:off x="-2143172" y="47228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4933" t="11348" r="22567" b="14807"/>
          <a:stretch>
            <a:fillRect/>
          </a:stretch>
        </p:blipFill>
        <p:spPr bwMode="auto">
          <a:xfrm>
            <a:off x="428596" y="1214422"/>
            <a:ext cx="5572164" cy="48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00034" y="334012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Nuestro modelo de gestión</a:t>
            </a:r>
            <a:endParaRPr lang="es-CL" sz="2800" b="1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143636" y="1928802"/>
            <a:ext cx="26432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Font typeface="Wingdings" pitchFamily="2" charset="2"/>
              <a:buChar char="q"/>
            </a:pPr>
            <a:r>
              <a:rPr lang="es-CL" sz="1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 sustenta en un marco legal.</a:t>
            </a:r>
          </a:p>
          <a:p>
            <a:pPr marL="265113" indent="-265113">
              <a:buFont typeface="Wingdings" pitchFamily="2" charset="2"/>
              <a:buChar char="q"/>
            </a:pPr>
            <a:endParaRPr lang="es-CL" sz="1400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65113" indent="-265113">
              <a:buFont typeface="Wingdings" pitchFamily="2" charset="2"/>
              <a:buChar char="q"/>
            </a:pPr>
            <a:r>
              <a:rPr lang="es-CL" sz="1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Prestaciones alineadas al cliente.</a:t>
            </a:r>
          </a:p>
          <a:p>
            <a:pPr marL="265113" indent="-265113">
              <a:buFont typeface="Wingdings" pitchFamily="2" charset="2"/>
              <a:buChar char="q"/>
            </a:pPr>
            <a:endParaRPr lang="es-CL" sz="1400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65113" indent="-265113">
              <a:buFont typeface="Wingdings" pitchFamily="2" charset="2"/>
              <a:buChar char="q"/>
            </a:pPr>
            <a:r>
              <a:rPr lang="es-CL" sz="1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 consideran los </a:t>
            </a:r>
            <a:r>
              <a:rPr lang="es-CL" sz="1400" i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stakeholders </a:t>
            </a:r>
            <a:r>
              <a:rPr lang="es-CL" sz="1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 la implementación efectiva de la política pública.</a:t>
            </a:r>
          </a:p>
          <a:p>
            <a:pPr marL="265113" indent="-265113">
              <a:buFont typeface="Wingdings" pitchFamily="2" charset="2"/>
              <a:buChar char="q"/>
            </a:pPr>
            <a:endParaRPr lang="es-CL" sz="1400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65113" indent="-265113">
              <a:buFont typeface="Wingdings" pitchFamily="2" charset="2"/>
              <a:buChar char="q"/>
            </a:pPr>
            <a:r>
              <a:rPr lang="es-CL" sz="1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Cada pilar se concretiza e implementa en sus respectivas herramientas de gestión.</a:t>
            </a:r>
          </a:p>
          <a:p>
            <a:pPr>
              <a:buFont typeface="Wingdings" pitchFamily="2" charset="2"/>
              <a:buChar char="q"/>
            </a:pPr>
            <a:endParaRPr lang="es-CL" sz="1400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MC900233619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642918"/>
            <a:ext cx="2000264" cy="4998318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 bwMode="auto">
          <a:xfrm>
            <a:off x="0" y="0"/>
            <a:ext cx="5643570" cy="685800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8" name="7 Imagen" descr="MC90043389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5143500"/>
            <a:ext cx="1714500" cy="1714500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1214414" y="3714752"/>
            <a:ext cx="3929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2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Estrategia Institucional</a:t>
            </a:r>
            <a:endParaRPr lang="es-CL" sz="32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10 Imagen" descr="Logo transparencia.jpg"/>
          <p:cNvPicPr>
            <a:picLocks noChangeAspect="1"/>
          </p:cNvPicPr>
          <p:nvPr/>
        </p:nvPicPr>
        <p:blipFill>
          <a:blip r:embed="rId5" cstate="print"/>
          <a:srcRect l="3203" t="3030" r="7103"/>
          <a:stretch>
            <a:fillRect/>
          </a:stretch>
        </p:blipFill>
        <p:spPr>
          <a:xfrm>
            <a:off x="7215206" y="6000768"/>
            <a:ext cx="1748822" cy="640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14290"/>
            <a:ext cx="8643966" cy="1143000"/>
          </a:xfrm>
        </p:spPr>
        <p:txBody>
          <a:bodyPr/>
          <a:lstStyle/>
          <a:p>
            <a:pPr algn="l"/>
            <a:r>
              <a:rPr lang="es-CL" sz="28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Estrategia: </a:t>
            </a:r>
            <a:br>
              <a:rPr lang="es-CL" sz="28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s-CL" sz="2800" b="1" i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Proceso estructurado y permanente</a:t>
            </a:r>
            <a:endParaRPr lang="es-CL" sz="2800" b="1" i="1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500034" y="1643050"/>
          <a:ext cx="820891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1436138" y="5459474"/>
            <a:ext cx="6336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>
                <a:latin typeface="Segoe UI" pitchFamily="34" charset="0"/>
                <a:cs typeface="Segoe UI" pitchFamily="34" charset="0"/>
              </a:rPr>
              <a:t>PROCESO DE REFLEXIÓN PERMANENTE/ MESAS DE TRABAJO</a:t>
            </a:r>
            <a:endParaRPr lang="es-CL" sz="1200" b="1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Ndb.8irUmErcESDWRZ1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LbbdkVDW0K6ZIWSfh_TJ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xtmY2WSUKhS.wAwgmUl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xGUeBJL0mZkQEPYaXgs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xtmY2WSUKhS.wAwgmUl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xGUeBJL0mZkQEPYaXgs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FuRc7Eu02dlYe0vj0O3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j2tuMwG0yuS6c9SFy8s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y8YD67hEOTDLfqdEf5c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Tj2uo6E0.kLF_NG6Hpq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XOs3U.0kKQmrHBBzLXd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0GOl8Ee0a175FrWGJc8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FuRc7Eu02dlYe0vj0O3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D0t95NZ60uuT.3kyjrXN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ZZPG_aTMEa6JmbLkxsOb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UJSgZOQ0Wv89Ikx4ZLW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aqfEx_PUWlymGU5nJUa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4hZluWqdEOJ6wIU2BzGK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CUXEW1dEqArM104_9uJ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seoEHwnQUaBQ2XoXHJExg"/>
</p:tagLst>
</file>

<file path=ppt/theme/theme1.xml><?xml version="1.0" encoding="utf-8"?>
<a:theme xmlns:a="http://schemas.openxmlformats.org/drawingml/2006/main" name="interior">
  <a:themeElements>
    <a:clrScheme name="interio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terio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interi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i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i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i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i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i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i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i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i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i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i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i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HD:Users:amaya:Desktop:PRODUCCION2009:TRANSPARENCIA:TRANSP:PLANTILLAS_PP:interior.pot</Template>
  <TotalTime>1512</TotalTime>
  <Words>1680</Words>
  <Application>Microsoft Office PowerPoint</Application>
  <PresentationFormat>Presentación en pantalla (4:3)</PresentationFormat>
  <Paragraphs>331</Paragraphs>
  <Slides>38</Slides>
  <Notes>38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interior</vt:lpstr>
      <vt:lpstr>MODERNIZACIÓN como un desafío institucional</vt:lpstr>
      <vt:lpstr>Tabla de Contenidos </vt:lpstr>
      <vt:lpstr>Diapositiva 3</vt:lpstr>
      <vt:lpstr>Una institución moderna es aquella que identifica e internaliza los requisitos del ciudadano en su accionar, entregando servicios acorde a sus expectativas y promoviendo la mejora continua de nuestros procesos.</vt:lpstr>
      <vt:lpstr>Diapositiva 5</vt:lpstr>
      <vt:lpstr>En la construcción de una institución moderna</vt:lpstr>
      <vt:lpstr>Diapositiva 7</vt:lpstr>
      <vt:lpstr>Diapositiva 8</vt:lpstr>
      <vt:lpstr>Estrategia:  Proceso estructurado y permanente</vt:lpstr>
      <vt:lpstr>Desafíos 2012</vt:lpstr>
      <vt:lpstr>Diapositiva 11</vt:lpstr>
      <vt:lpstr>Diapositiva 12</vt:lpstr>
      <vt:lpstr>Diapositiva 13</vt:lpstr>
      <vt:lpstr>Diapositiva 14</vt:lpstr>
      <vt:lpstr>Mapa de Procesos Institucional</vt:lpstr>
      <vt:lpstr>Modelo de Gestión Institucional</vt:lpstr>
      <vt:lpstr>Criterios de maduración</vt:lpstr>
      <vt:lpstr>Los primeros frutos</vt:lpstr>
      <vt:lpstr>Modelo de Gestión Institucional: Nivel de madurez – autoevaluación final</vt:lpstr>
      <vt:lpstr>Beneficios</vt:lpstr>
      <vt:lpstr>Diapositiva 21</vt:lpstr>
      <vt:lpstr>Primera evaluación de clima organizacional</vt:lpstr>
      <vt:lpstr>Focos de atención 2012: ¿Qué hacer?</vt:lpstr>
      <vt:lpstr>Diapositiva 24</vt:lpstr>
      <vt:lpstr>Beneficios</vt:lpstr>
      <vt:lpstr>Diapositiva 26</vt:lpstr>
      <vt:lpstr>Herramientas Institucionales</vt:lpstr>
      <vt:lpstr>Nuestros clientes: Conocimiento de la Ley y del Consejo</vt:lpstr>
      <vt:lpstr>Estrategia: Informe de Cumplimiento</vt:lpstr>
      <vt:lpstr>Operación del Consejo</vt:lpstr>
      <vt:lpstr>Beneficios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</vt:vector>
  </TitlesOfParts>
  <Company>Amaya Rojas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PROYECTO</dc:title>
  <dc:creator>Amaya Rojas</dc:creator>
  <cp:lastModifiedBy>mjmendez</cp:lastModifiedBy>
  <cp:revision>99</cp:revision>
  <dcterms:created xsi:type="dcterms:W3CDTF">2009-03-24T16:34:30Z</dcterms:created>
  <dcterms:modified xsi:type="dcterms:W3CDTF">2012-07-31T17:07:14Z</dcterms:modified>
</cp:coreProperties>
</file>